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0"/>
  </p:notesMasterIdLst>
  <p:handoutMasterIdLst>
    <p:handoutMasterId r:id="rId31"/>
  </p:handoutMasterIdLst>
  <p:sldIdLst>
    <p:sldId id="1567" r:id="rId7"/>
    <p:sldId id="2145707299" r:id="rId8"/>
    <p:sldId id="2079" r:id="rId9"/>
    <p:sldId id="1596" r:id="rId10"/>
    <p:sldId id="2076137597" r:id="rId11"/>
    <p:sldId id="2145707293" r:id="rId12"/>
    <p:sldId id="2134805597" r:id="rId13"/>
    <p:sldId id="2134805595" r:id="rId14"/>
    <p:sldId id="1622" r:id="rId15"/>
    <p:sldId id="1623" r:id="rId16"/>
    <p:sldId id="1632" r:id="rId17"/>
    <p:sldId id="1642" r:id="rId18"/>
    <p:sldId id="1633" r:id="rId19"/>
    <p:sldId id="3334" r:id="rId20"/>
    <p:sldId id="2076136307" r:id="rId21"/>
    <p:sldId id="2076136308" r:id="rId22"/>
    <p:sldId id="2076136282" r:id="rId23"/>
    <p:sldId id="2145707307" r:id="rId24"/>
    <p:sldId id="2134805599" r:id="rId25"/>
    <p:sldId id="2076136368" r:id="rId26"/>
    <p:sldId id="2076136264" r:id="rId27"/>
    <p:sldId id="277" r:id="rId28"/>
    <p:sldId id="207613627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bby Slide" id="{4A4D1AEB-A6AA-4D30-A964-5981E3167F71}">
          <p14:sldIdLst>
            <p14:sldId id="1567"/>
          </p14:sldIdLst>
        </p14:section>
        <p14:section name="General content" id="{F8FC4E58-4B95-412B-BB13-0CB9B192F7F4}">
          <p14:sldIdLst>
            <p14:sldId id="2145707299"/>
            <p14:sldId id="2079"/>
            <p14:sldId id="1596"/>
            <p14:sldId id="2076137597"/>
            <p14:sldId id="2145707293"/>
            <p14:sldId id="2134805597"/>
            <p14:sldId id="2134805595"/>
            <p14:sldId id="1622"/>
            <p14:sldId id="1623"/>
            <p14:sldId id="1632"/>
            <p14:sldId id="1642"/>
            <p14:sldId id="1633"/>
            <p14:sldId id="3334"/>
            <p14:sldId id="2076136307"/>
            <p14:sldId id="2076136308"/>
            <p14:sldId id="2076136282"/>
            <p14:sldId id="2145707307"/>
            <p14:sldId id="2134805599"/>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3B9"/>
    <a:srgbClr val="0078D4"/>
    <a:srgbClr val="DBDBDB"/>
    <a:srgbClr val="FFFFFF"/>
    <a:srgbClr val="FBF7E7"/>
    <a:srgbClr val="F64036"/>
    <a:srgbClr val="FF8400"/>
    <a:srgbClr val="47291F"/>
    <a:srgbClr val="140D0D"/>
    <a:srgbClr val="4B2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5E0D8F-0D92-496B-9470-08644BBE9FCC}" v="2" dt="2022-07-14T19:35:02.910"/>
    <p1510:client id="{B9A7AFCB-50B9-4612-BBA3-70E2CAD8B9AA}" v="144" dt="2022-07-13T21:09:29.424"/>
    <p1510:client id="{FE470F46-A627-4150-832A-3E0FCFCDB94D}" v="75" dt="2022-07-14T14:20:30.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4" y="18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Benson" userId="d38b912c-55d0-44ce-a085-5a039627a8b5" providerId="ADAL" clId="{565E0D8F-0D92-496B-9470-08644BBE9FCC}"/>
    <pc:docChg chg="custSel delSld modSld modSection">
      <pc:chgData name="Andrew Benson" userId="d38b912c-55d0-44ce-a085-5a039627a8b5" providerId="ADAL" clId="{565E0D8F-0D92-496B-9470-08644BBE9FCC}" dt="2022-07-14T19:35:02.910" v="83" actId="478"/>
      <pc:docMkLst>
        <pc:docMk/>
      </pc:docMkLst>
      <pc:sldChg chg="del">
        <pc:chgData name="Andrew Benson" userId="d38b912c-55d0-44ce-a085-5a039627a8b5" providerId="ADAL" clId="{565E0D8F-0D92-496B-9470-08644BBE9FCC}" dt="2022-07-14T18:47:47.509" v="5" actId="47"/>
        <pc:sldMkLst>
          <pc:docMk/>
          <pc:sldMk cId="1633789891" sldId="3336"/>
        </pc:sldMkLst>
      </pc:sldChg>
      <pc:sldChg chg="del">
        <pc:chgData name="Andrew Benson" userId="d38b912c-55d0-44ce-a085-5a039627a8b5" providerId="ADAL" clId="{565E0D8F-0D92-496B-9470-08644BBE9FCC}" dt="2022-07-14T18:47:49.072" v="6" actId="47"/>
        <pc:sldMkLst>
          <pc:docMk/>
          <pc:sldMk cId="1805818155" sldId="3338"/>
        </pc:sldMkLst>
      </pc:sldChg>
      <pc:sldChg chg="modSp mod">
        <pc:chgData name="Andrew Benson" userId="d38b912c-55d0-44ce-a085-5a039627a8b5" providerId="ADAL" clId="{565E0D8F-0D92-496B-9470-08644BBE9FCC}" dt="2022-07-14T18:51:46.632" v="81" actId="1076"/>
        <pc:sldMkLst>
          <pc:docMk/>
          <pc:sldMk cId="778883926" sldId="2076136264"/>
        </pc:sldMkLst>
        <pc:spChg chg="mod">
          <ac:chgData name="Andrew Benson" userId="d38b912c-55d0-44ce-a085-5a039627a8b5" providerId="ADAL" clId="{565E0D8F-0D92-496B-9470-08644BBE9FCC}" dt="2022-07-14T18:51:28.569" v="75" actId="1076"/>
          <ac:spMkLst>
            <pc:docMk/>
            <pc:sldMk cId="778883926" sldId="2076136264"/>
            <ac:spMk id="14" creationId="{953584C8-8734-42EA-AD16-6AA2B405D249}"/>
          </ac:spMkLst>
        </pc:spChg>
        <pc:picChg chg="mod">
          <ac:chgData name="Andrew Benson" userId="d38b912c-55d0-44ce-a085-5a039627a8b5" providerId="ADAL" clId="{565E0D8F-0D92-496B-9470-08644BBE9FCC}" dt="2022-07-14T18:51:34.895" v="77" actId="1076"/>
          <ac:picMkLst>
            <pc:docMk/>
            <pc:sldMk cId="778883926" sldId="2076136264"/>
            <ac:picMk id="10" creationId="{15B0DB46-24E4-45EE-8E26-622D1FA3D4D0}"/>
          </ac:picMkLst>
        </pc:picChg>
        <pc:picChg chg="mod">
          <ac:chgData name="Andrew Benson" userId="d38b912c-55d0-44ce-a085-5a039627a8b5" providerId="ADAL" clId="{565E0D8F-0D92-496B-9470-08644BBE9FCC}" dt="2022-07-14T18:51:46.632" v="81" actId="1076"/>
          <ac:picMkLst>
            <pc:docMk/>
            <pc:sldMk cId="778883926" sldId="2076136264"/>
            <ac:picMk id="11" creationId="{47158F51-FAAD-4DE3-B803-9B850CB0571E}"/>
          </ac:picMkLst>
        </pc:picChg>
      </pc:sldChg>
      <pc:sldChg chg="del">
        <pc:chgData name="Andrew Benson" userId="d38b912c-55d0-44ce-a085-5a039627a8b5" providerId="ADAL" clId="{565E0D8F-0D92-496B-9470-08644BBE9FCC}" dt="2022-07-14T18:45:22.938" v="1" actId="47"/>
        <pc:sldMkLst>
          <pc:docMk/>
          <pc:sldMk cId="2007154274" sldId="2076136270"/>
        </pc:sldMkLst>
      </pc:sldChg>
      <pc:sldChg chg="del">
        <pc:chgData name="Andrew Benson" userId="d38b912c-55d0-44ce-a085-5a039627a8b5" providerId="ADAL" clId="{565E0D8F-0D92-496B-9470-08644BBE9FCC}" dt="2022-07-14T18:45:25.724" v="3" actId="47"/>
        <pc:sldMkLst>
          <pc:docMk/>
          <pc:sldMk cId="837812005" sldId="2134805600"/>
        </pc:sldMkLst>
      </pc:sldChg>
      <pc:sldChg chg="del">
        <pc:chgData name="Andrew Benson" userId="d38b912c-55d0-44ce-a085-5a039627a8b5" providerId="ADAL" clId="{565E0D8F-0D92-496B-9470-08644BBE9FCC}" dt="2022-07-14T18:45:27.625" v="4" actId="47"/>
        <pc:sldMkLst>
          <pc:docMk/>
          <pc:sldMk cId="3452186815" sldId="2134805611"/>
        </pc:sldMkLst>
      </pc:sldChg>
      <pc:sldChg chg="del">
        <pc:chgData name="Andrew Benson" userId="d38b912c-55d0-44ce-a085-5a039627a8b5" providerId="ADAL" clId="{565E0D8F-0D92-496B-9470-08644BBE9FCC}" dt="2022-07-14T18:45:10.371" v="0" actId="47"/>
        <pc:sldMkLst>
          <pc:docMk/>
          <pc:sldMk cId="1954581032" sldId="2134805612"/>
        </pc:sldMkLst>
      </pc:sldChg>
      <pc:sldChg chg="delSp mod">
        <pc:chgData name="Andrew Benson" userId="d38b912c-55d0-44ce-a085-5a039627a8b5" providerId="ADAL" clId="{565E0D8F-0D92-496B-9470-08644BBE9FCC}" dt="2022-07-14T19:35:02.910" v="83" actId="478"/>
        <pc:sldMkLst>
          <pc:docMk/>
          <pc:sldMk cId="4180230614" sldId="2145707299"/>
        </pc:sldMkLst>
        <pc:spChg chg="del">
          <ac:chgData name="Andrew Benson" userId="d38b912c-55d0-44ce-a085-5a039627a8b5" providerId="ADAL" clId="{565E0D8F-0D92-496B-9470-08644BBE9FCC}" dt="2022-07-14T19:35:00.688" v="82" actId="478"/>
          <ac:spMkLst>
            <pc:docMk/>
            <pc:sldMk cId="4180230614" sldId="2145707299"/>
            <ac:spMk id="5" creationId="{9B6ECC88-D921-48D6-BA85-F52F354F9C35}"/>
          </ac:spMkLst>
        </pc:spChg>
        <pc:picChg chg="del">
          <ac:chgData name="Andrew Benson" userId="d38b912c-55d0-44ce-a085-5a039627a8b5" providerId="ADAL" clId="{565E0D8F-0D92-496B-9470-08644BBE9FCC}" dt="2022-07-14T19:35:02.910" v="83" actId="478"/>
          <ac:picMkLst>
            <pc:docMk/>
            <pc:sldMk cId="4180230614" sldId="2145707299"/>
            <ac:picMk id="1026" creationId="{2EEBCB4F-7C73-07D0-7528-B79D74389FEA}"/>
          </ac:picMkLst>
        </pc:picChg>
      </pc:sldChg>
      <pc:sldChg chg="del">
        <pc:chgData name="Andrew Benson" userId="d38b912c-55d0-44ce-a085-5a039627a8b5" providerId="ADAL" clId="{565E0D8F-0D92-496B-9470-08644BBE9FCC}" dt="2022-07-14T18:45:24.558" v="2" actId="47"/>
        <pc:sldMkLst>
          <pc:docMk/>
          <pc:sldMk cId="269270057" sldId="2145707306"/>
        </pc:sldMkLst>
      </pc:sldChg>
      <pc:sldMasterChg chg="delSldLayout">
        <pc:chgData name="Andrew Benson" userId="d38b912c-55d0-44ce-a085-5a039627a8b5" providerId="ADAL" clId="{565E0D8F-0D92-496B-9470-08644BBE9FCC}" dt="2022-07-14T18:45:27.625" v="4" actId="47"/>
        <pc:sldMasterMkLst>
          <pc:docMk/>
          <pc:sldMasterMk cId="3588427678" sldId="2147484229"/>
        </pc:sldMasterMkLst>
        <pc:sldLayoutChg chg="del">
          <pc:chgData name="Andrew Benson" userId="d38b912c-55d0-44ce-a085-5a039627a8b5" providerId="ADAL" clId="{565E0D8F-0D92-496B-9470-08644BBE9FCC}" dt="2022-07-14T18:45:27.625" v="4" actId="47"/>
          <pc:sldLayoutMkLst>
            <pc:docMk/>
            <pc:sldMasterMk cId="3588427678" sldId="2147484229"/>
            <pc:sldLayoutMk cId="1578242568" sldId="214748463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7/14/2022 12:35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7/14/2022 12:34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github.com/pnp/cli-microsoft365" TargetMode="External"/><Relationship Id="rId3" Type="http://schemas.openxmlformats.org/officeDocument/2006/relationships/hyperlink" Target="https://pnp.github.io/cli-microsoft365/about/release-notes/#v550" TargetMode="External"/><Relationship Id="rId7" Type="http://schemas.openxmlformats.org/officeDocument/2006/relationships/hyperlink" Target="https://twitter.com/climicrosoft365"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pnp.github.io/cli-microsoft365/user-guide/run-cli-in-docker-container/" TargetMode="External"/><Relationship Id="rId5" Type="http://schemas.openxmlformats.org/officeDocument/2006/relationships/hyperlink" Target="https://www.npmjs.com/package/@pnp/cli-microsoft365" TargetMode="External"/><Relationship Id="rId4" Type="http://schemas.openxmlformats.org/officeDocument/2006/relationships/hyperlink" Target="https://pnp.github.io/cli-microsoft365/cmd/teams/cache/cache-remov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github.com/pnp/sp-dev-fx-webparts/issues/1804" TargetMode="Externa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7/14/2022 12:34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10</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GB" sz="1800" b="0" i="0">
                <a:effectLst/>
                <a:latin typeface="Calibri" panose="020F0502020204030204" pitchFamily="34" charset="0"/>
              </a:rPr>
              <a:t>Introduce yourself - "Hey everyone </a:t>
            </a:r>
            <a:r>
              <a:rPr lang="en-GB" sz="1800" b="0" i="0">
                <a:effectLst/>
                <a:latin typeface="Apple Color Emoji" pitchFamily="2" charset="0"/>
              </a:rPr>
              <a:t>👋</a:t>
            </a:r>
            <a:r>
              <a:rPr lang="en-GB" sz="1800" b="0" i="0">
                <a:effectLst/>
                <a:latin typeface="Calibri" panose="020F0502020204030204" pitchFamily="34" charset="0"/>
              </a:rPr>
              <a:t> Its Garry here from the CLI team"</a:t>
            </a:r>
          </a:p>
          <a:p>
            <a:pPr rtl="0" fontAlgn="ctr">
              <a:spcBef>
                <a:spcPts val="0"/>
              </a:spcBef>
              <a:spcAft>
                <a:spcPts val="0"/>
              </a:spcAft>
              <a:buFont typeface="+mj-lt"/>
              <a:buAutoNum type="arabicPeriod"/>
            </a:pPr>
            <a:r>
              <a:rPr lang="en-GB" sz="1800" b="0" i="0">
                <a:effectLst/>
                <a:latin typeface="Calibri" panose="020F0502020204030204" pitchFamily="34" charset="0"/>
              </a:rPr>
              <a:t>High level - "We have been busy adding new capabilities to CLI for Microsoft 365 v5.5 beta which we will release at the end of the month"</a:t>
            </a:r>
          </a:p>
          <a:p>
            <a:pPr rtl="0" fontAlgn="ctr">
              <a:spcBef>
                <a:spcPts val="0"/>
              </a:spcBef>
              <a:spcAft>
                <a:spcPts val="0"/>
              </a:spcAft>
              <a:buFont typeface="+mj-lt"/>
              <a:buAutoNum type="arabicPeriod"/>
            </a:pPr>
            <a:r>
              <a:rPr lang="en-GB" sz="1800" b="0" i="0">
                <a:effectLst/>
                <a:latin typeface="Calibri" panose="020F0502020204030204" pitchFamily="34" charset="0"/>
              </a:rPr>
              <a:t>Summary - "In this release we have new commands and enhancements across Planner, SPFx and Teams, as well as  general improvements and bug fixes. Most notably we have added a new command that will help clear your Microsoft Teams client cache, supporting the Windows, macOS and Linux clients"</a:t>
            </a:r>
          </a:p>
          <a:p>
            <a:pPr rtl="0" fontAlgn="ctr">
              <a:spcBef>
                <a:spcPts val="0"/>
              </a:spcBef>
              <a:spcAft>
                <a:spcPts val="0"/>
              </a:spcAft>
              <a:buFont typeface="+mj-lt"/>
              <a:buAutoNum type="arabicPeriod"/>
            </a:pPr>
            <a:r>
              <a:rPr lang="en-US" sz="1800" b="0" i="0">
                <a:effectLst/>
                <a:latin typeface="Calibri" panose="020F0502020204030204" pitchFamily="34" charset="0"/>
              </a:rPr>
              <a:t>CTA (engage) - "I have provided some links in the chat for you to access all the key resources surrounding this release"</a:t>
            </a:r>
          </a:p>
          <a:p>
            <a:pPr rtl="0" fontAlgn="ctr">
              <a:spcBef>
                <a:spcPts val="0"/>
              </a:spcBef>
              <a:spcAft>
                <a:spcPts val="0"/>
              </a:spcAft>
              <a:buFont typeface="+mj-lt"/>
              <a:buAutoNum type="arabicPeriod"/>
            </a:pPr>
            <a:r>
              <a:rPr lang="en-GB" sz="1800" b="0" i="0">
                <a:effectLst/>
                <a:latin typeface="Calibri" panose="020F0502020204030204" pitchFamily="34" charset="0"/>
              </a:rPr>
              <a:t>CTA (check docs) - "please checkout the release notes for further detail on what has been included so far"</a:t>
            </a:r>
          </a:p>
          <a:p>
            <a:pPr rtl="0" fontAlgn="ctr">
              <a:spcBef>
                <a:spcPts val="0"/>
              </a:spcBef>
              <a:spcAft>
                <a:spcPts val="0"/>
              </a:spcAft>
              <a:buFont typeface="+mj-lt"/>
              <a:buAutoNum type="arabicPeriod"/>
            </a:pPr>
            <a:r>
              <a:rPr lang="en-GB" sz="1800" b="0" i="0">
                <a:effectLst/>
                <a:latin typeface="Calibri" panose="020F0502020204030204" pitchFamily="34" charset="0"/>
              </a:rPr>
              <a:t>CTA (install) - "If you want to try out the beta version, you can install directly from </a:t>
            </a:r>
            <a:r>
              <a:rPr lang="en-GB" sz="1800" b="0" i="0" err="1">
                <a:effectLst/>
                <a:latin typeface="Calibri" panose="020F0502020204030204" pitchFamily="34" charset="0"/>
              </a:rPr>
              <a:t>npm</a:t>
            </a:r>
            <a:r>
              <a:rPr lang="en-GB" sz="1800" b="0" i="0">
                <a:effectLst/>
                <a:latin typeface="Calibri" panose="020F0502020204030204" pitchFamily="34" charset="0"/>
              </a:rPr>
              <a:t>, or alternatively use our Docker image to run CLI in a container" </a:t>
            </a:r>
          </a:p>
          <a:p>
            <a:pPr rtl="0" fontAlgn="ctr">
              <a:spcBef>
                <a:spcPts val="0"/>
              </a:spcBef>
              <a:spcAft>
                <a:spcPts val="0"/>
              </a:spcAft>
              <a:buFont typeface="+mj-lt"/>
              <a:buAutoNum type="arabicPeriod"/>
            </a:pPr>
            <a:r>
              <a:rPr lang="en-GB" sz="1800" b="0" i="0">
                <a:effectLst/>
                <a:latin typeface="Calibri" panose="020F0502020204030204" pitchFamily="34" charset="0"/>
              </a:rPr>
              <a:t>CTA (follow us) - "If you want to keep up with the latest CLI announcements, I recommend that you can follow our Twitter account @climicrosoft365"</a:t>
            </a:r>
          </a:p>
          <a:p>
            <a:pPr rtl="0" fontAlgn="ctr">
              <a:spcBef>
                <a:spcPts val="0"/>
              </a:spcBef>
              <a:spcAft>
                <a:spcPts val="0"/>
              </a:spcAft>
              <a:buFont typeface="+mj-lt"/>
              <a:buAutoNum type="arabicPeriod"/>
            </a:pPr>
            <a:r>
              <a:rPr lang="en-GB" sz="1800" b="0" i="0">
                <a:effectLst/>
                <a:latin typeface="Calibri" panose="020F0502020204030204" pitchFamily="34" charset="0"/>
              </a:rPr>
              <a:t>CTA (feedback) - "</a:t>
            </a:r>
            <a:r>
              <a:rPr lang="en-US" sz="1800" b="0" i="0">
                <a:effectLst/>
                <a:latin typeface="Calibri" panose="020F0502020204030204" pitchFamily="34" charset="0"/>
              </a:rPr>
              <a:t>If you have any feedback (both positive and negative) or ideas for new features that you'd like to see, then please checkout the GitHub repo, and either raise an issue or start a discussion, we would absolutely love to hear from you"</a:t>
            </a:r>
            <a:endParaRPr lang="en-GB" sz="1800" b="0" i="0">
              <a:effectLst/>
              <a:latin typeface="Calibri" panose="020F0502020204030204" pitchFamily="34" charset="0"/>
            </a:endParaRPr>
          </a:p>
          <a:p>
            <a:pPr rtl="0" fontAlgn="ctr">
              <a:spcBef>
                <a:spcPts val="0"/>
              </a:spcBef>
              <a:spcAft>
                <a:spcPts val="0"/>
              </a:spcAft>
              <a:buFont typeface="+mj-lt"/>
              <a:buAutoNum type="arabicPeriod"/>
            </a:pPr>
            <a:r>
              <a:rPr lang="en-US" sz="1800" b="0" i="0">
                <a:effectLst/>
                <a:latin typeface="Calibri" panose="020F0502020204030204" pitchFamily="34" charset="0"/>
              </a:rPr>
              <a:t>Closing (Thank you) - "Finally, thank you to all the contributors who made this release possible. That’s all for now, thank you"</a:t>
            </a:r>
          </a:p>
          <a:p>
            <a:pPr marL="342900" marR="0">
              <a:spcBef>
                <a:spcPts val="0"/>
              </a:spcBef>
              <a:spcAft>
                <a:spcPts val="0"/>
              </a:spcAft>
            </a:pPr>
            <a:r>
              <a:rPr lang="en-GB" sz="180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800">
                <a:effectLst/>
                <a:latin typeface="Apple Color Emoji" pitchFamily="2" charset="0"/>
              </a:rPr>
              <a:t>📝</a:t>
            </a:r>
            <a:r>
              <a:rPr lang="en-GB" sz="1800">
                <a:effectLst/>
                <a:latin typeface="Segoe UI" panose="020B0502040204020203" pitchFamily="34" charset="0"/>
              </a:rPr>
              <a:t> </a:t>
            </a:r>
            <a:r>
              <a:rPr lang="en-GB" sz="1800">
                <a:effectLst/>
                <a:latin typeface="Segoe UI" panose="020B0502040204020203" pitchFamily="34" charset="0"/>
                <a:hlinkClick r:id="rId3"/>
              </a:rPr>
              <a:t>Release notes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4"/>
              </a:rPr>
              <a:t>cache remove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US" sz="1800">
                <a:effectLst/>
                <a:latin typeface="Apple Color Emoji" pitchFamily="2" charset="0"/>
              </a:rPr>
              <a:t>📦 </a:t>
            </a:r>
            <a:r>
              <a:rPr lang="en-GB" sz="1800">
                <a:effectLst/>
                <a:latin typeface="Segoe UI" panose="020B0502040204020203" pitchFamily="34" charset="0"/>
                <a:hlinkClick r:id="rId5"/>
              </a:rPr>
              <a:t>@pnp/cli-microsoft365 - npm (npmjs.com)</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6"/>
              </a:rPr>
              <a:t>Run CLI in a Docker Container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7"/>
              </a:rPr>
              <a:t>CLI for Microsoft 365 (@climicrosoft365) / Twitter</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8"/>
              </a:rPr>
              <a:t>pnp/cli-microsoft365: Manage Microsoft 365 and SharePoint Framework projects on any platform (github.com)</a:t>
            </a:r>
            <a:endParaRPr lang="en-GB" sz="1800">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12</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0000"/>
              </a:solidFill>
              <a:latin typeface="Segoe UI Light"/>
              <a:ea typeface="Calibri" panose="020F0502020204030204" pitchFamily="34" charset="0"/>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indent="-285750">
              <a:buFont typeface="Arial" panose="05000000000000000000" pitchFamily="2" charset="2"/>
              <a:buChar char="•"/>
            </a:pPr>
            <a:r>
              <a:rPr lang="en-US" sz="900" b="1">
                <a:latin typeface="+mn-lt"/>
                <a:ea typeface="+mn-lt"/>
                <a:cs typeface="+mn-lt"/>
              </a:rPr>
              <a:t>NOPE</a:t>
            </a:r>
            <a:br>
              <a:rPr lang="en-US" sz="900" b="1">
                <a:latin typeface="+mn-lt"/>
                <a:ea typeface="+mn-lt"/>
                <a:cs typeface="+mn-lt"/>
              </a:rPr>
            </a:br>
            <a:endParaRPr lang="en-US" sz="900" b="1">
              <a:cs typeface="Segoe UI"/>
            </a:endParaRPr>
          </a:p>
          <a:p>
            <a:pPr marL="0" marR="0" lvl="0" indent="0" algn="l" defTabSz="932742" rtl="0" eaLnBrk="1" fontAlgn="auto" latinLnBrk="0" hangingPunct="1">
              <a:lnSpc>
                <a:spcPct val="90000"/>
              </a:lnSpc>
              <a:spcBef>
                <a:spcPts val="0"/>
              </a:spcBef>
              <a:spcAft>
                <a:spcPts val="0"/>
              </a:spcAft>
              <a:buClrTx/>
              <a:buSzTx/>
              <a:buFont typeface="Arial"/>
              <a:buNone/>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buFont typeface="Arial" panose="05000000000000000000" pitchFamily="2" charset="2"/>
              <a:buChar char="•"/>
            </a:pPr>
            <a:endParaRPr lang="en-US" sz="3600">
              <a:latin typeface="Segoe UI"/>
              <a:ea typeface="+mn-lt"/>
              <a:cs typeface="+mn-lt"/>
            </a:endParaRPr>
          </a:p>
          <a:p>
            <a:pPr marL="0" indent="0">
              <a:buFont typeface="Arial" panose="05000000000000000000" pitchFamily="2" charset="2"/>
              <a:buNone/>
            </a:pPr>
            <a:r>
              <a:rPr lang="en-US" sz="3600" b="1">
                <a:latin typeface="+mn-lt"/>
                <a:ea typeface="+mn-lt"/>
                <a:cs typeface="+mn-lt"/>
              </a:rPr>
              <a:t>Page Navigator</a:t>
            </a:r>
          </a:p>
          <a:p>
            <a:pPr marL="0" indent="0">
              <a:buFont typeface="Arial" panose="05000000000000000000" pitchFamily="2" charset="2"/>
              <a:buNone/>
            </a:pPr>
            <a:r>
              <a:rPr lang="en-US" sz="3600" err="1">
                <a:latin typeface="Segoe UI"/>
                <a:ea typeface="+mn-lt"/>
                <a:cs typeface="+mn-lt"/>
              </a:rPr>
              <a:t>Jasey</a:t>
            </a:r>
            <a:r>
              <a:rPr lang="en-US" sz="3600">
                <a:latin typeface="Segoe UI"/>
                <a:ea typeface="+mn-lt"/>
                <a:cs typeface="+mn-lt"/>
              </a:rPr>
              <a:t> </a:t>
            </a:r>
            <a:r>
              <a:rPr lang="en-US" sz="3600" err="1">
                <a:latin typeface="Segoe UI"/>
                <a:ea typeface="+mn-lt"/>
                <a:cs typeface="+mn-lt"/>
              </a:rPr>
              <a:t>Waegebaert</a:t>
            </a:r>
            <a:r>
              <a:rPr lang="en-US" sz="3600">
                <a:latin typeface="Segoe UI"/>
                <a:ea typeface="+mn-lt"/>
                <a:cs typeface="+mn-lt"/>
              </a:rPr>
              <a:t> </a:t>
            </a:r>
            <a:r>
              <a:rPr lang="en-US" sz="3600">
                <a:solidFill>
                  <a:srgbClr val="1973B9"/>
                </a:solidFill>
                <a:latin typeface="Segoe UI"/>
                <a:ea typeface="+mn-lt"/>
                <a:cs typeface="+mn-lt"/>
              </a:rPr>
              <a:t>|</a:t>
            </a:r>
            <a:r>
              <a:rPr lang="en-US" sz="3600">
                <a:latin typeface="Segoe UI"/>
                <a:ea typeface="+mn-lt"/>
                <a:cs typeface="+mn-lt"/>
              </a:rPr>
              <a:t> </a:t>
            </a:r>
            <a:r>
              <a:rPr lang="en-US" sz="3600" err="1">
                <a:latin typeface="Segoe UI"/>
                <a:ea typeface="+mn-lt"/>
                <a:cs typeface="+mn-lt"/>
              </a:rPr>
              <a:t>Jwaegebaert</a:t>
            </a:r>
            <a:br>
              <a:rPr lang="en-US" sz="3600" b="1">
                <a:latin typeface="+mn-lt"/>
                <a:ea typeface="+mn-lt"/>
                <a:cs typeface="+mn-lt"/>
              </a:rPr>
            </a:br>
            <a:r>
              <a:rPr lang="en-US" sz="9600" b="0" i="0">
                <a:solidFill>
                  <a:srgbClr val="24292F"/>
                </a:solidFill>
                <a:effectLst/>
                <a:latin typeface="-apple-system"/>
              </a:rPr>
              <a:t>This PR will fix the heading links which contain a lot of spaces between words and caps the heading length at 128 chars.</a:t>
            </a:r>
            <a:br>
              <a:rPr lang="en-US" sz="9600"/>
            </a:br>
            <a:r>
              <a:rPr lang="en-US" sz="9600" b="0" i="0">
                <a:solidFill>
                  <a:srgbClr val="24292F"/>
                </a:solidFill>
                <a:effectLst/>
                <a:latin typeface="-apple-system"/>
              </a:rPr>
              <a:t>Also cleaned up the regex a bit, because it was starting to get messy.</a:t>
            </a:r>
            <a:endParaRPr lang="en-US" sz="7200" b="0" i="0">
              <a:solidFill>
                <a:srgbClr val="C9D1D9"/>
              </a:solidFill>
              <a:effectLst/>
              <a:latin typeface="-apple-system"/>
            </a:endParaRPr>
          </a:p>
          <a:p>
            <a:pPr marL="0" indent="0">
              <a:buFont typeface="Arial" panose="05000000000000000000" pitchFamily="2" charset="2"/>
              <a:buNone/>
            </a:pPr>
            <a:r>
              <a:rPr lang="en-US" sz="7200" b="0" i="0">
                <a:solidFill>
                  <a:srgbClr val="24292F"/>
                </a:solidFill>
                <a:effectLst/>
                <a:latin typeface="-apple-system"/>
              </a:rPr>
              <a:t>https://github.com/pnp/sp-dev-fx-webparts/tree/main/samples/react-page-navigator</a:t>
            </a:r>
          </a:p>
          <a:p>
            <a:pPr marL="0" indent="0">
              <a:buFont typeface="Arial" panose="05000000000000000000" pitchFamily="2" charset="2"/>
              <a:buNone/>
            </a:pPr>
            <a:endParaRPr lang="en-US" sz="3600" b="0">
              <a:latin typeface="+mn-lt"/>
              <a:ea typeface="+mn-lt"/>
              <a:cs typeface="+mn-lt"/>
            </a:endParaRPr>
          </a:p>
          <a:p>
            <a:pPr marL="285750" indent="-285750">
              <a:buFont typeface="Arial" panose="05000000000000000000" pitchFamily="2" charset="2"/>
              <a:buChar char="•"/>
            </a:pPr>
            <a:r>
              <a:rPr lang="en-US" sz="3600" b="1">
                <a:latin typeface="+mn-lt"/>
                <a:ea typeface="+mn-lt"/>
                <a:cs typeface="+mn-lt"/>
              </a:rPr>
              <a:t>Applications Secrets Expiration</a:t>
            </a:r>
            <a:br>
              <a:rPr lang="en-US" sz="3600" b="1">
                <a:latin typeface="+mn-lt"/>
                <a:ea typeface="+mn-lt"/>
                <a:cs typeface="+mn-lt"/>
              </a:rPr>
            </a:br>
            <a:r>
              <a:rPr lang="en-US" sz="3600" err="1">
                <a:latin typeface="Segoe UI"/>
                <a:ea typeface="+mn-lt"/>
                <a:cs typeface="+mn-lt"/>
              </a:rPr>
              <a:t>Aimery</a:t>
            </a:r>
            <a:r>
              <a:rPr lang="en-US" sz="3600">
                <a:latin typeface="Segoe UI"/>
                <a:ea typeface="+mn-lt"/>
                <a:cs typeface="+mn-lt"/>
              </a:rPr>
              <a:t> Thomas</a:t>
            </a:r>
            <a:r>
              <a:rPr lang="en-US" sz="3600">
                <a:solidFill>
                  <a:srgbClr val="1973B9"/>
                </a:solidFill>
                <a:latin typeface="Segoe UI"/>
                <a:ea typeface="+mn-lt"/>
                <a:cs typeface="+mn-lt"/>
              </a:rPr>
              <a:t>|</a:t>
            </a:r>
            <a:r>
              <a:rPr lang="en-US" sz="3600">
                <a:latin typeface="Segoe UI"/>
                <a:ea typeface="+mn-lt"/>
                <a:cs typeface="+mn-lt"/>
              </a:rPr>
              <a:t> @aimery_thomas</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i="0">
                <a:solidFill>
                  <a:srgbClr val="24292F"/>
                </a:solidFill>
                <a:effectLst/>
                <a:latin typeface="-apple-system"/>
              </a:rPr>
              <a:t>Upgraded SPFx to 1.15</a:t>
            </a:r>
            <a:endParaRPr lang="en-US" sz="3600" b="0" i="0">
              <a:solidFill>
                <a:srgbClr val="24292F"/>
              </a:solidFill>
              <a:effectLst/>
              <a:latin typeface="Segoe UI"/>
              <a:ea typeface="+mn-lt"/>
              <a:cs typeface="+mn-lt"/>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3600">
                <a:latin typeface="Segoe UI"/>
                <a:ea typeface="+mn-lt"/>
                <a:cs typeface="+mn-lt"/>
              </a:rPr>
              <a:t>https://github.com/pnp/sp-dev-fx-webparts/tree/main/samples/react-graph-app-secret-expiration</a:t>
            </a:r>
          </a:p>
          <a:p>
            <a:pPr marL="0" indent="0">
              <a:buFont typeface="Arial" panose="05000000000000000000" pitchFamily="2" charset="2"/>
              <a:buNone/>
            </a:pPr>
            <a:endParaRPr lang="en-US" sz="3600" b="0">
              <a:latin typeface="+mn-lt"/>
              <a:ea typeface="+mn-lt"/>
              <a:cs typeface="+mn-lt"/>
            </a:endParaRPr>
          </a:p>
          <a:p>
            <a:pPr marL="285750" indent="-285750">
              <a:buFont typeface="Arial" panose="05000000000000000000" pitchFamily="2" charset="2"/>
              <a:buChar char="•"/>
            </a:pPr>
            <a:r>
              <a:rPr lang="en-US" sz="3600" b="1">
                <a:latin typeface="+mn-lt"/>
                <a:ea typeface="+mn-lt"/>
                <a:cs typeface="+mn-lt"/>
              </a:rPr>
              <a:t>List Search</a:t>
            </a:r>
            <a:br>
              <a:rPr lang="en-US" sz="3600" b="1">
                <a:latin typeface="+mn-lt"/>
                <a:ea typeface="+mn-lt"/>
                <a:cs typeface="+mn-lt"/>
              </a:rPr>
            </a:br>
            <a:r>
              <a:rPr lang="en-US" sz="7200" b="1" i="0">
                <a:solidFill>
                  <a:srgbClr val="24292F"/>
                </a:solidFill>
                <a:effectLst/>
                <a:latin typeface="-apple-system"/>
              </a:rPr>
              <a:t>Aaron B.</a:t>
            </a:r>
            <a:r>
              <a:rPr lang="en-US" sz="3600">
                <a:solidFill>
                  <a:srgbClr val="1973B9"/>
                </a:solidFill>
                <a:latin typeface="Segoe UI"/>
                <a:ea typeface="+mn-lt"/>
                <a:cs typeface="+mn-lt"/>
              </a:rPr>
              <a:t>|</a:t>
            </a:r>
            <a:r>
              <a:rPr lang="en-US" sz="3600">
                <a:latin typeface="Segoe UI"/>
                <a:ea typeface="+mn-lt"/>
                <a:cs typeface="+mn-lt"/>
              </a:rPr>
              <a:t> </a:t>
            </a:r>
            <a:r>
              <a:rPr lang="en-US" sz="7200" b="0" i="0">
                <a:solidFill>
                  <a:srgbClr val="57606A"/>
                </a:solidFill>
                <a:effectLst/>
                <a:latin typeface="-apple-system"/>
              </a:rPr>
              <a:t>mackilroy007</a:t>
            </a:r>
            <a:endParaRPr lang="en-US" sz="3600">
              <a:latin typeface="Segoe UI"/>
              <a:ea typeface="+mn-lt"/>
              <a:cs typeface="+mn-lt"/>
            </a:endParaRPr>
          </a:p>
          <a:p>
            <a:pPr algn="l"/>
            <a:r>
              <a:rPr lang="en-US" sz="9600" b="0" i="0">
                <a:solidFill>
                  <a:srgbClr val="24292F"/>
                </a:solidFill>
                <a:effectLst/>
                <a:latin typeface="-apple-system"/>
              </a:rPr>
              <a:t>Fixing pre-existing CAML query issue, previously mentioned in </a:t>
            </a:r>
            <a:r>
              <a:rPr lang="en-US" sz="9600" b="0" i="0" u="none" strike="noStrike">
                <a:solidFill>
                  <a:srgbClr val="24292F"/>
                </a:solidFill>
                <a:effectLst/>
                <a:latin typeface="-apple-system"/>
                <a:hlinkClick r:id="rId5"/>
              </a:rPr>
              <a:t>react-list-search CAML query issue #1804</a:t>
            </a:r>
            <a:r>
              <a:rPr lang="en-US" sz="9600" b="0" i="0">
                <a:solidFill>
                  <a:srgbClr val="24292F"/>
                </a:solidFill>
                <a:effectLst/>
                <a:latin typeface="-apple-system"/>
              </a:rPr>
              <a:t>, by including missing CAML query results where its currently missing.</a:t>
            </a:r>
          </a:p>
          <a:p>
            <a:pPr algn="l"/>
            <a:r>
              <a:rPr lang="en-US" sz="9600" b="0" i="0">
                <a:solidFill>
                  <a:srgbClr val="24292F"/>
                </a:solidFill>
                <a:effectLst/>
                <a:latin typeface="-apple-system"/>
              </a:rPr>
              <a:t>The present CAML query option where not fully/correctly implemented, failing to display the results injected CAML queries or List view settings if inserted by the user. As a result no values inserted within the source data CAML properties or list view title where returned, rendering both of the other features incorrectly.</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3600">
                <a:latin typeface="Segoe UI"/>
                <a:ea typeface="+mn-lt"/>
                <a:cs typeface="+mn-lt"/>
              </a:rPr>
              <a:t>https://github.com/pnp/sp-dev-fx-webparts/tree/main/samples/</a:t>
            </a:r>
            <a:r>
              <a:rPr lang="en-US" sz="7200" b="0" i="0">
                <a:solidFill>
                  <a:srgbClr val="24292F"/>
                </a:solidFill>
                <a:effectLst/>
                <a:latin typeface="-apple-system"/>
              </a:rPr>
              <a:t>react-list-search</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056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This adaptive card extension sample demonstrate ability to monitor security risks using identity protection graph </a:t>
            </a:r>
            <a:r>
              <a:rPr lang="en-US" err="1">
                <a:latin typeface="Segoe UI Light"/>
                <a:cs typeface="Segoe UI Light"/>
              </a:rPr>
              <a:t>api</a:t>
            </a:r>
            <a:r>
              <a:rPr lang="en-US">
                <a:latin typeface="Segoe UI Light"/>
                <a:cs typeface="Segoe UI Light"/>
              </a:rPr>
              <a:t> from Viva Connection Dashboard</a:t>
            </a:r>
          </a:p>
          <a:p>
            <a:endParaRPr lang="en-US">
              <a:latin typeface="Segoe UI Light"/>
              <a:cs typeface="Segoe UI Light"/>
            </a:endParaRP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Copy/Move Items within Lists</a:t>
            </a:r>
            <a:br>
              <a:rPr lang="en-US" sz="900" b="1">
                <a:latin typeface="+mn-lt"/>
                <a:ea typeface="+mn-lt"/>
                <a:cs typeface="+mn-lt"/>
              </a:rPr>
            </a:br>
            <a:r>
              <a:rPr lang="en-US" sz="900">
                <a:latin typeface="+mn-lt"/>
                <a:ea typeface="+mn-lt"/>
                <a:cs typeface="+mn-lt"/>
              </a:rPr>
              <a:t>Sudharsan Kesavanarayanan </a:t>
            </a:r>
            <a:r>
              <a:rPr lang="en-US" sz="900">
                <a:solidFill>
                  <a:srgbClr val="1973B9"/>
                </a:solidFill>
                <a:latin typeface="Segoe UI"/>
                <a:ea typeface="+mn-lt"/>
                <a:cs typeface="Segoe UI"/>
              </a:rPr>
              <a:t>|</a:t>
            </a:r>
            <a:r>
              <a:rPr lang="en-US" sz="900">
                <a:latin typeface="Segoe UI"/>
                <a:ea typeface="+mn-lt"/>
                <a:cs typeface="Segoe UI"/>
              </a:rPr>
              <a:t> @sudharsank</a:t>
            </a:r>
            <a:br>
              <a:rPr lang="en-US" sz="900">
                <a:latin typeface="Segoe UI"/>
                <a:ea typeface="+mn-lt"/>
                <a:cs typeface="Segoe UI"/>
              </a:rPr>
            </a:br>
            <a:r>
              <a:rPr lang="en-US" b="0" i="0">
                <a:solidFill>
                  <a:srgbClr val="C9D1D9"/>
                </a:solidFill>
                <a:effectLst/>
                <a:latin typeface="-apple-system"/>
              </a:rPr>
              <a:t>This application customizer will display a command button named </a:t>
            </a:r>
            <a:r>
              <a:rPr lang="en-US" b="1" i="0">
                <a:solidFill>
                  <a:srgbClr val="C9D1D9"/>
                </a:solidFill>
                <a:effectLst/>
                <a:latin typeface="-apple-system"/>
              </a:rPr>
              <a:t>Copy/Move Item(s)</a:t>
            </a:r>
            <a:r>
              <a:rPr lang="en-US" b="0" i="0">
                <a:solidFill>
                  <a:srgbClr val="C9D1D9"/>
                </a:solidFill>
                <a:effectLst/>
                <a:latin typeface="-apple-system"/>
              </a:rPr>
              <a:t> in all the custom lists. Using this option, the items can be copied or moved from one list to another within the site.</a:t>
            </a:r>
            <a:endParaRPr lang="en-US" sz="900">
              <a:latin typeface="Segoe UI"/>
              <a:ea typeface="+mn-lt"/>
              <a:cs typeface="+mn-l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https://github.com/pnp/sp-dev-fx-extensions/tree/main/samples/react-command-copy-move-items</a:t>
            </a: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spcAft>
                <a:spcPts val="0"/>
              </a:spcAft>
              <a:buFont typeface="Arial"/>
              <a:buChar char="•"/>
              <a:defRPr/>
            </a:pPr>
            <a:r>
              <a:rPr lang="en-US" sz="3600" b="1">
                <a:latin typeface="+mn-lt"/>
                <a:ea typeface="+mn-lt"/>
                <a:cs typeface="+mn-lt"/>
              </a:rPr>
              <a:t>Applications Secrets Expiration</a:t>
            </a:r>
            <a:br>
              <a:rPr lang="en-US" sz="3600" b="1">
                <a:latin typeface="+mn-lt"/>
                <a:ea typeface="+mn-lt"/>
                <a:cs typeface="+mn-lt"/>
              </a:rPr>
            </a:br>
            <a:r>
              <a:rPr lang="en-US" sz="3600" err="1">
                <a:latin typeface="+mn-lt"/>
                <a:ea typeface="+mn-lt"/>
                <a:cs typeface="+mn-lt"/>
              </a:rPr>
              <a:t>Aimery</a:t>
            </a:r>
            <a:r>
              <a:rPr lang="en-US" sz="3600">
                <a:latin typeface="+mn-lt"/>
                <a:ea typeface="+mn-lt"/>
                <a:cs typeface="+mn-lt"/>
              </a:rPr>
              <a:t> Thomas </a:t>
            </a:r>
            <a:r>
              <a:rPr lang="en-US" sz="3600">
                <a:solidFill>
                  <a:srgbClr val="1973B9"/>
                </a:solidFill>
                <a:latin typeface="Segoe UI"/>
                <a:ea typeface="+mn-lt"/>
                <a:cs typeface="Segoe UI"/>
              </a:rPr>
              <a:t>|</a:t>
            </a:r>
            <a:r>
              <a:rPr lang="en-US" sz="3600">
                <a:latin typeface="Segoe UI"/>
                <a:ea typeface="+mn-lt"/>
                <a:cs typeface="Segoe UI"/>
              </a:rPr>
              <a:t> @</a:t>
            </a:r>
            <a:r>
              <a:rPr lang="en-US" sz="3600">
                <a:latin typeface="+mn-lt"/>
                <a:ea typeface="+mn-lt"/>
                <a:cs typeface="+mn-lt"/>
              </a:rPr>
              <a:t>a1mery</a:t>
            </a:r>
            <a:br>
              <a:rPr lang="en-US" sz="3600">
                <a:latin typeface="+mn-lt"/>
                <a:ea typeface="+mn-lt"/>
                <a:cs typeface="+mn-lt"/>
              </a:rPr>
            </a:br>
            <a:r>
              <a:rPr lang="en-US" sz="7200" b="0" i="0">
                <a:solidFill>
                  <a:srgbClr val="C9D1D9"/>
                </a:solidFill>
                <a:effectLst/>
                <a:latin typeface="-apple-system"/>
              </a:rPr>
              <a:t>This sample web part shows the list of your applications registered in Azure AD along with their associated client secret/certificate expiration date. </a:t>
            </a:r>
            <a:br>
              <a:rPr lang="en-US" sz="3600" b="1" i="0">
                <a:effectLst/>
                <a:latin typeface="+mn-lt"/>
                <a:ea typeface="+mn-lt"/>
                <a:cs typeface="+mn-lt"/>
              </a:rPr>
            </a:br>
            <a:r>
              <a:rPr lang="en-US" sz="3600" b="1">
                <a:latin typeface="+mn-lt"/>
                <a:ea typeface="+mn-lt"/>
                <a:cs typeface="+mn-lt"/>
              </a:rPr>
              <a:t>https://github.com/pnp/sp-dev-fx-webparts/tree/main/samples/react-graph-app-secret-expiration </a:t>
            </a:r>
          </a:p>
          <a:p>
            <a:pPr marL="285750" indent="-285750">
              <a:buFont typeface="Arial" panose="05000000000000000000" pitchFamily="2" charset="2"/>
              <a:buChar char="•"/>
            </a:pP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34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7/14/2022 12:34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25422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22</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7/14/2022 12:34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9363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14/07/2022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7/14/2022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7/14/2022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947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7/14/2022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7/14/2022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7/14/2022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7/14/2022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7/14/2022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7/14/2022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7/14/2022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7/14/2022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7/14/2022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7/14/2022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33.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1.emf"/><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703" r:id="rId5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7/14/2022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3" Type="http://schemas.openxmlformats.org/officeDocument/2006/relationships/image" Target="../media/image73.svg"/><Relationship Id="rId18" Type="http://schemas.openxmlformats.org/officeDocument/2006/relationships/image" Target="../media/image78.png"/><Relationship Id="rId26" Type="http://schemas.openxmlformats.org/officeDocument/2006/relationships/image" Target="../media/image86.png"/><Relationship Id="rId39" Type="http://schemas.openxmlformats.org/officeDocument/2006/relationships/image" Target="../media/image99.png"/><Relationship Id="rId21" Type="http://schemas.openxmlformats.org/officeDocument/2006/relationships/image" Target="../media/image81.svg"/><Relationship Id="rId34" Type="http://schemas.openxmlformats.org/officeDocument/2006/relationships/image" Target="../media/image94.svg"/><Relationship Id="rId42" Type="http://schemas.openxmlformats.org/officeDocument/2006/relationships/image" Target="../media/image102.svg"/><Relationship Id="rId47" Type="http://schemas.openxmlformats.org/officeDocument/2006/relationships/image" Target="../media/image107.png"/><Relationship Id="rId7" Type="http://schemas.openxmlformats.org/officeDocument/2006/relationships/image" Target="../media/image67.svg"/><Relationship Id="rId2" Type="http://schemas.openxmlformats.org/officeDocument/2006/relationships/notesSlide" Target="../notesSlides/notesSlide10.xml"/><Relationship Id="rId16" Type="http://schemas.openxmlformats.org/officeDocument/2006/relationships/image" Target="../media/image76.png"/><Relationship Id="rId29" Type="http://schemas.openxmlformats.org/officeDocument/2006/relationships/image" Target="../media/image89.png"/><Relationship Id="rId11" Type="http://schemas.openxmlformats.org/officeDocument/2006/relationships/image" Target="../media/image71.svg"/><Relationship Id="rId24" Type="http://schemas.openxmlformats.org/officeDocument/2006/relationships/image" Target="../media/image84.png"/><Relationship Id="rId32" Type="http://schemas.openxmlformats.org/officeDocument/2006/relationships/image" Target="../media/image92.svg"/><Relationship Id="rId37" Type="http://schemas.openxmlformats.org/officeDocument/2006/relationships/image" Target="../media/image97.png"/><Relationship Id="rId40" Type="http://schemas.openxmlformats.org/officeDocument/2006/relationships/image" Target="../media/image100.svg"/><Relationship Id="rId45" Type="http://schemas.openxmlformats.org/officeDocument/2006/relationships/image" Target="../media/image105.png"/><Relationship Id="rId5" Type="http://schemas.openxmlformats.org/officeDocument/2006/relationships/image" Target="../media/image65.svg"/><Relationship Id="rId15" Type="http://schemas.openxmlformats.org/officeDocument/2006/relationships/image" Target="../media/image75.svg"/><Relationship Id="rId23" Type="http://schemas.openxmlformats.org/officeDocument/2006/relationships/image" Target="../media/image83.svg"/><Relationship Id="rId28" Type="http://schemas.openxmlformats.org/officeDocument/2006/relationships/image" Target="../media/image88.svg"/><Relationship Id="rId36" Type="http://schemas.openxmlformats.org/officeDocument/2006/relationships/image" Target="../media/image96.svg"/><Relationship Id="rId49" Type="http://schemas.openxmlformats.org/officeDocument/2006/relationships/image" Target="../media/image109.png"/><Relationship Id="rId10" Type="http://schemas.openxmlformats.org/officeDocument/2006/relationships/image" Target="../media/image70.png"/><Relationship Id="rId19" Type="http://schemas.openxmlformats.org/officeDocument/2006/relationships/image" Target="../media/image79.svg"/><Relationship Id="rId31" Type="http://schemas.openxmlformats.org/officeDocument/2006/relationships/image" Target="../media/image91.png"/><Relationship Id="rId44" Type="http://schemas.openxmlformats.org/officeDocument/2006/relationships/image" Target="../media/image104.sv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svg"/><Relationship Id="rId30" Type="http://schemas.openxmlformats.org/officeDocument/2006/relationships/image" Target="../media/image90.svg"/><Relationship Id="rId35" Type="http://schemas.openxmlformats.org/officeDocument/2006/relationships/image" Target="../media/image95.png"/><Relationship Id="rId43" Type="http://schemas.openxmlformats.org/officeDocument/2006/relationships/image" Target="../media/image103.png"/><Relationship Id="rId48" Type="http://schemas.openxmlformats.org/officeDocument/2006/relationships/image" Target="../media/image108.png"/><Relationship Id="rId8" Type="http://schemas.openxmlformats.org/officeDocument/2006/relationships/image" Target="../media/image68.png"/><Relationship Id="rId3" Type="http://schemas.openxmlformats.org/officeDocument/2006/relationships/hyperlink" Target="http://Dochttps:/pnp.github.io/pnpjs/" TargetMode="External"/><Relationship Id="rId12" Type="http://schemas.openxmlformats.org/officeDocument/2006/relationships/image" Target="../media/image72.png"/><Relationship Id="rId17" Type="http://schemas.openxmlformats.org/officeDocument/2006/relationships/image" Target="../media/image77.svg"/><Relationship Id="rId25" Type="http://schemas.openxmlformats.org/officeDocument/2006/relationships/image" Target="../media/image85.svg"/><Relationship Id="rId33" Type="http://schemas.openxmlformats.org/officeDocument/2006/relationships/image" Target="../media/image93.png"/><Relationship Id="rId38" Type="http://schemas.openxmlformats.org/officeDocument/2006/relationships/image" Target="../media/image98.svg"/><Relationship Id="rId46" Type="http://schemas.openxmlformats.org/officeDocument/2006/relationships/image" Target="../media/image106.svg"/><Relationship Id="rId20" Type="http://schemas.openxmlformats.org/officeDocument/2006/relationships/image" Target="../media/image80.png"/><Relationship Id="rId41" Type="http://schemas.openxmlformats.org/officeDocument/2006/relationships/image" Target="../media/image101.png"/><Relationship Id="rId1" Type="http://schemas.openxmlformats.org/officeDocument/2006/relationships/slideLayout" Target="../slideLayouts/slideLayout54.xml"/><Relationship Id="rId6"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s://pnp.github.io/sp-dev-fx-controls-react/about/release-notes/" TargetMode="External"/><Relationship Id="rId7"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aka.ms/pnp-search" TargetMode="External"/><Relationship Id="rId7"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20.png"/><Relationship Id="rId4" Type="http://schemas.openxmlformats.org/officeDocument/2006/relationships/hyperlink" Target="https://github.com/microsoft-search/pnp-modern-search/releases/tag/4.7.0-beta" TargetMode="External"/><Relationship Id="rId9" Type="http://schemas.openxmlformats.org/officeDocument/2006/relationships/image" Target="../media/image119.png"/></Relationships>
</file>

<file path=ppt/slides/_rels/slide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23.svg"/></Relationships>
</file>

<file path=ppt/slides/_rels/slide1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54.xml"/><Relationship Id="rId6" Type="http://schemas.openxmlformats.org/officeDocument/2006/relationships/hyperlink" Target="https://aka.ms/spfx-webparts" TargetMode="External"/><Relationship Id="rId5" Type="http://schemas.openxmlformats.org/officeDocument/2006/relationships/hyperlink" Target="https://aka.ms/spfx-extensions" TargetMode="External"/><Relationship Id="rId4" Type="http://schemas.openxmlformats.org/officeDocument/2006/relationships/image" Target="../media/image124.png"/><Relationship Id="rId9" Type="http://schemas.openxmlformats.org/officeDocument/2006/relationships/image" Target="../media/image127.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spfx-aces" TargetMode="External"/><Relationship Id="rId2" Type="http://schemas.openxmlformats.org/officeDocument/2006/relationships/notesSlide" Target="../notesSlides/notesSlide19.xml"/><Relationship Id="rId1" Type="http://schemas.openxmlformats.org/officeDocument/2006/relationships/slideLayout" Target="../slideLayouts/slideLayout5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image" Target="../media/image133.gif"/><Relationship Id="rId5" Type="http://schemas.openxmlformats.org/officeDocument/2006/relationships/image" Target="../media/image132.gif"/><Relationship Id="rId4" Type="http://schemas.openxmlformats.org/officeDocument/2006/relationships/image" Target="../media/image131.svg"/></Relationships>
</file>

<file path=ppt/slides/_rels/slide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4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135.svg"/></Relationships>
</file>

<file path=ppt/slides/_rels/slide22.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1.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png"/></Relationships>
</file>

<file path=ppt/slides/_rels/slide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image" Target="../media/image55.png"/><Relationship Id="rId4" Type="http://schemas.openxmlformats.org/officeDocument/2006/relationships/hyperlink" Target="https://aka.ms/sharing-is-cari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image" Target="../media/image57.png"/><Relationship Id="rId5" Type="http://schemas.openxmlformats.org/officeDocument/2006/relationships/hyperlink" Target="https://aka.ms/m365pnp-recognition" TargetMode="External"/><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6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July 14</a:t>
            </a:r>
            <a:r>
              <a:rPr lang="en-US" baseline="30000"/>
              <a:t>th</a:t>
            </a:r>
            <a:r>
              <a:rPr lang="en-US"/>
              <a:t>,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97D700-17A0-F2CF-E6A1-7C6ACCCDF2B6}"/>
              </a:ext>
            </a:extLst>
          </p:cNvPr>
          <p:cNvSpPr txBox="1"/>
          <p:nvPr/>
        </p:nvSpPr>
        <p:spPr>
          <a:xfrm>
            <a:off x="472032" y="1575125"/>
            <a:ext cx="5882731" cy="960263"/>
          </a:xfrm>
          <a:prstGeom prst="rect">
            <a:avLst/>
          </a:prstGeom>
          <a:solidFill>
            <a:srgbClr val="1973B9"/>
          </a:solidFill>
        </p:spPr>
        <p:txBody>
          <a:bodyPr wrap="square" lIns="182880" tIns="146304" rIns="182880" bIns="146304" rtlCol="0">
            <a:spAutoFit/>
          </a:bodyPr>
          <a:lstStyle/>
          <a:p>
            <a:pPr>
              <a:lnSpc>
                <a:spcPct val="90000"/>
              </a:lnSpc>
              <a:spcAft>
                <a:spcPts val="600"/>
              </a:spcAft>
            </a:pPr>
            <a:r>
              <a:rPr lang="en-CA" sz="2400">
                <a:solidFill>
                  <a:schemeClr val="bg2"/>
                </a:solidFill>
              </a:rPr>
              <a:t>Call begins at </a:t>
            </a:r>
            <a:br>
              <a:rPr lang="en-CA" sz="2400">
                <a:solidFill>
                  <a:schemeClr val="bg2"/>
                </a:solidFill>
              </a:rPr>
            </a:br>
            <a:r>
              <a:rPr lang="de-DE" sz="2400" b="0" i="0">
                <a:solidFill>
                  <a:schemeClr val="bg2"/>
                </a:solidFill>
                <a:effectLst/>
                <a:latin typeface="Segoeui"/>
              </a:rPr>
              <a:t>7:00 AM PT / 3:00 PM GMT</a:t>
            </a:r>
            <a:endParaRPr lang="en-CA" sz="2400" err="1">
              <a:solidFill>
                <a:schemeClr val="bg2"/>
              </a:solidFill>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4698722"/>
          </a:xfrm>
        </p:spPr>
        <p:txBody>
          <a:bodyPr vert="horz" wrap="square" lIns="146304" tIns="91440" rIns="146304" bIns="91440" rtlCol="0" anchor="t">
            <a:spAutoFit/>
          </a:bodyPr>
          <a:lstStyle/>
          <a:p>
            <a:pPr lvl="1">
              <a:lnSpc>
                <a:spcPct val="100000"/>
              </a:lnSpc>
              <a:spcBef>
                <a:spcPts val="384"/>
              </a:spcBef>
            </a:pPr>
            <a:r>
              <a:rPr lang="en-US" sz="2000" b="1">
                <a:ea typeface="+mn-lt"/>
                <a:cs typeface="+mn-lt"/>
              </a:rPr>
              <a:t>Version 3.5 released July 12</a:t>
            </a:r>
            <a:r>
              <a:rPr lang="en-US" sz="2000" b="1" baseline="30000">
                <a:ea typeface="+mn-lt"/>
                <a:cs typeface="+mn-lt"/>
              </a:rPr>
              <a:t>th</a:t>
            </a:r>
            <a:r>
              <a:rPr lang="en-US" sz="2000" b="1">
                <a:ea typeface="+mn-lt"/>
                <a:cs typeface="+mn-lt"/>
              </a:rPr>
              <a:t> &amp; 3.5.1 July 13</a:t>
            </a:r>
            <a:r>
              <a:rPr lang="en-US" sz="2000" b="1" baseline="30000">
                <a:ea typeface="+mn-lt"/>
                <a:cs typeface="+mn-lt"/>
              </a:rPr>
              <a:t>th</a:t>
            </a:r>
            <a:endParaRPr lang="en-US" sz="2000" b="1" baseline="30000">
              <a:cs typeface="Segoe UI"/>
            </a:endParaRPr>
          </a:p>
          <a:p>
            <a:pPr marL="342900" lvl="1" indent="-342900">
              <a:lnSpc>
                <a:spcPct val="100000"/>
              </a:lnSpc>
              <a:spcBef>
                <a:spcPts val="384"/>
              </a:spcBef>
              <a:buFont typeface="Arial"/>
              <a:buChar char="•"/>
            </a:pPr>
            <a:r>
              <a:rPr lang="en-US" sz="2000">
                <a:cs typeface="Segoe UI"/>
              </a:rPr>
              <a:t>General documentation updates</a:t>
            </a:r>
          </a:p>
          <a:p>
            <a:pPr marL="342900" lvl="1" indent="-342900">
              <a:lnSpc>
                <a:spcPct val="100000"/>
              </a:lnSpc>
              <a:spcBef>
                <a:spcPts val="384"/>
              </a:spcBef>
              <a:buFont typeface="Arial"/>
              <a:buChar char="•"/>
            </a:pPr>
            <a:r>
              <a:rPr lang="en-US" sz="2000">
                <a:cs typeface="Segoe UI"/>
              </a:rPr>
              <a:t>Fix for </a:t>
            </a:r>
            <a:r>
              <a:rPr lang="en-US" sz="2000" err="1">
                <a:cs typeface="Segoe UI"/>
              </a:rPr>
              <a:t>WebPartContext</a:t>
            </a:r>
            <a:r>
              <a:rPr lang="en-US" sz="2000">
                <a:cs typeface="Segoe UI"/>
              </a:rPr>
              <a:t> typing change in SPFx 1.15</a:t>
            </a:r>
          </a:p>
          <a:p>
            <a:pPr marL="342900" lvl="1" indent="-342900">
              <a:lnSpc>
                <a:spcPct val="100000"/>
              </a:lnSpc>
              <a:spcBef>
                <a:spcPts val="384"/>
              </a:spcBef>
              <a:buFont typeface="Arial"/>
              <a:buChar char="•"/>
            </a:pPr>
            <a:r>
              <a:rPr lang="en-US" sz="2000">
                <a:cs typeface="Segoe UI"/>
              </a:rPr>
              <a:t>Beta-2 release of cancellable fetch calls</a:t>
            </a:r>
          </a:p>
          <a:p>
            <a:pPr marL="342900" lvl="1" indent="-342900">
              <a:lnSpc>
                <a:spcPct val="100000"/>
              </a:lnSpc>
              <a:spcBef>
                <a:spcPts val="384"/>
              </a:spcBef>
              <a:buFont typeface="Arial"/>
              <a:buChar char="•"/>
            </a:pPr>
            <a:r>
              <a:rPr lang="en-US" sz="2000">
                <a:cs typeface="Segoe UI"/>
              </a:rPr>
              <a:t>Tenant Admin support with new package (</a:t>
            </a:r>
            <a:r>
              <a:rPr lang="en-US" sz="2000" err="1">
                <a:cs typeface="Segoe UI"/>
              </a:rPr>
              <a:t>sp</a:t>
            </a:r>
            <a:r>
              <a:rPr lang="en-US" sz="2000">
                <a:cs typeface="Segoe UI"/>
              </a:rPr>
              <a:t>-admin)</a:t>
            </a:r>
          </a:p>
          <a:p>
            <a:pPr marL="342900" indent="-342900">
              <a:lnSpc>
                <a:spcPct val="100000"/>
              </a:lnSpc>
              <a:spcBef>
                <a:spcPts val="384"/>
              </a:spcBef>
              <a:buFont typeface="Arial"/>
              <a:buChar char="•"/>
            </a:pPr>
            <a:r>
              <a:rPr lang="en-US" sz="2000">
                <a:latin typeface="+mn-lt"/>
                <a:ea typeface="+mn-lt"/>
                <a:cs typeface="+mn-lt"/>
              </a:rPr>
              <a:t>Updates lists </a:t>
            </a:r>
            <a:r>
              <a:rPr lang="en-US" sz="2000" err="1">
                <a:latin typeface="+mn-lt"/>
                <a:ea typeface="+mn-lt"/>
                <a:cs typeface="+mn-lt"/>
              </a:rPr>
              <a:t>IRenderListDataParameters</a:t>
            </a:r>
            <a:r>
              <a:rPr lang="en-US" sz="2000">
                <a:latin typeface="+mn-lt"/>
                <a:ea typeface="+mn-lt"/>
                <a:cs typeface="+mn-lt"/>
              </a:rPr>
              <a:t> &amp; </a:t>
            </a:r>
            <a:r>
              <a:rPr lang="en-US" sz="2000" err="1">
                <a:latin typeface="+mn-lt"/>
                <a:ea typeface="+mn-lt"/>
                <a:cs typeface="+mn-lt"/>
              </a:rPr>
              <a:t>RenderListDataOptions</a:t>
            </a:r>
            <a:r>
              <a:rPr lang="en-US" sz="2000">
                <a:latin typeface="+mn-lt"/>
                <a:ea typeface="+mn-lt"/>
                <a:cs typeface="+mn-lt"/>
              </a:rPr>
              <a:t> with new values not present originally</a:t>
            </a:r>
            <a:endParaRPr lang="en-US" sz="2000">
              <a:cs typeface="Segoe UI"/>
            </a:endParaRPr>
          </a:p>
          <a:p>
            <a:pPr marL="342900" indent="-342900">
              <a:lnSpc>
                <a:spcPct val="100000"/>
              </a:lnSpc>
              <a:spcBef>
                <a:spcPts val="384"/>
              </a:spcBef>
              <a:buFont typeface="Arial"/>
              <a:buChar char="•"/>
            </a:pPr>
            <a:r>
              <a:rPr lang="en-US" sz="2000">
                <a:latin typeface="Segoe UI"/>
                <a:cs typeface="Segoe UI"/>
              </a:rPr>
              <a:t>Fix for with reviewing caching and batching.</a:t>
            </a:r>
            <a:endParaRPr lang="en-US" sz="2000">
              <a:cs typeface="Segoe UI"/>
            </a:endParaRPr>
          </a:p>
          <a:p>
            <a:pPr marL="342900" lvl="1" indent="-342900">
              <a:lnSpc>
                <a:spcPct val="100000"/>
              </a:lnSpc>
              <a:spcBef>
                <a:spcPts val="384"/>
              </a:spcBef>
              <a:buFont typeface="Arial"/>
              <a:buChar char="•"/>
            </a:pPr>
            <a:r>
              <a:rPr lang="en-US" sz="2000">
                <a:cs typeface="Segoe UI"/>
              </a:rPr>
              <a:t>Regression fix for the </a:t>
            </a:r>
            <a:r>
              <a:rPr lang="en-US" sz="2000" err="1">
                <a:cs typeface="Segoe UI"/>
              </a:rPr>
              <a:t>queryable</a:t>
            </a:r>
            <a:r>
              <a:rPr lang="en-US" sz="2000">
                <a:cs typeface="Segoe UI"/>
              </a:rPr>
              <a:t> constructor</a:t>
            </a:r>
          </a:p>
          <a:p>
            <a:pPr lvl="1">
              <a:lnSpc>
                <a:spcPct val="100000"/>
              </a:lnSpc>
              <a:spcBef>
                <a:spcPts val="384"/>
              </a:spcBef>
            </a:pPr>
            <a:endParaRPr lang="en-US" sz="2000">
              <a:cs typeface="Segoe UI"/>
            </a:endParaRPr>
          </a:p>
          <a:p>
            <a:pPr lvl="1">
              <a:lnSpc>
                <a:spcPct val="100000"/>
              </a:lnSpc>
              <a:spcBef>
                <a:spcPts val="384"/>
              </a:spcBef>
            </a:pPr>
            <a:r>
              <a:rPr lang="en-US" sz="2000">
                <a:cs typeface="Segoe UI"/>
              </a:rPr>
              <a:t>Don’t forget about the nightly builds</a:t>
            </a:r>
          </a:p>
          <a:p>
            <a:pPr lvl="1">
              <a:lnSpc>
                <a:spcPct val="100000"/>
              </a:lnSpc>
              <a:spcBef>
                <a:spcPts val="384"/>
              </a:spcBef>
            </a:pPr>
            <a:r>
              <a:rPr lang="en-US" sz="2000" i="1" err="1">
                <a:cs typeface="Segoe UI"/>
              </a:rPr>
              <a:t>npm</a:t>
            </a:r>
            <a:r>
              <a:rPr lang="en-US" sz="2000" i="1">
                <a:cs typeface="Segoe UI"/>
              </a:rPr>
              <a:t> install @pnp/sp@v3nightly --save</a:t>
            </a:r>
            <a:endParaRPr lang="en-US" i="1"/>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4968027"/>
          </a:xfrm>
        </p:spPr>
        <p:txBody>
          <a:bodyPr vert="horz" wrap="square" lIns="146304" tIns="91440" rIns="146304" bIns="91440" rtlCol="0" anchor="t">
            <a:spAutoFit/>
          </a:bodyPr>
          <a:lstStyle/>
          <a:p>
            <a:pPr lvl="1">
              <a:lnSpc>
                <a:spcPct val="100000"/>
              </a:lnSpc>
              <a:spcBef>
                <a:spcPts val="384"/>
              </a:spcBef>
            </a:pPr>
            <a:r>
              <a:rPr lang="en-US" sz="1800" b="1">
                <a:cs typeface="Segoe UI"/>
              </a:rPr>
              <a:t>New beta v5.5 with:</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Removing Teams cache</a:t>
            </a:r>
          </a:p>
          <a:p>
            <a:pPr marL="285750" lvl="1" indent="-285750">
              <a:lnSpc>
                <a:spcPct val="100000"/>
              </a:lnSpc>
              <a:spcBef>
                <a:spcPts val="384"/>
              </a:spcBef>
              <a:buFont typeface="Arial,Sans-Serif" panose="020B0604020202020204" pitchFamily="34" charset="0"/>
              <a:buChar char="•"/>
            </a:pPr>
            <a:r>
              <a:rPr lang="en-US" sz="1600">
                <a:cs typeface="Segoe UI"/>
              </a:rPr>
              <a:t>Extended SPFx development environment and project diagnostics with support for SPFx 1.15</a:t>
            </a:r>
          </a:p>
          <a:p>
            <a:pPr marL="285750" lvl="1" indent="-285750">
              <a:lnSpc>
                <a:spcPct val="100000"/>
              </a:lnSpc>
              <a:spcBef>
                <a:spcPts val="384"/>
              </a:spcBef>
              <a:buFont typeface="Arial,Sans-Serif" panose="020B0604020202020204" pitchFamily="34" charset="0"/>
              <a:buChar char="•"/>
            </a:pPr>
            <a:r>
              <a:rPr lang="en-US" sz="1600">
                <a:cs typeface="Segoe UI"/>
              </a:rPr>
              <a:t>@</a:t>
            </a:r>
            <a:r>
              <a:rPr lang="en-US" sz="1600" err="1">
                <a:cs typeface="Segoe UI"/>
              </a:rPr>
              <a:t>meId</a:t>
            </a:r>
            <a:r>
              <a:rPr lang="en-US" sz="1600">
                <a:cs typeface="Segoe UI"/>
              </a:rPr>
              <a:t> and @</a:t>
            </a:r>
            <a:r>
              <a:rPr lang="en-US" sz="1600" err="1">
                <a:cs typeface="Segoe UI"/>
              </a:rPr>
              <a:t>meUserName</a:t>
            </a:r>
            <a:r>
              <a:rPr lang="en-US" sz="1600">
                <a:cs typeface="Segoe UI"/>
              </a:rPr>
              <a:t> tokens to simplify passing current user's ID and name to commands</a:t>
            </a:r>
          </a:p>
          <a:p>
            <a:pPr marL="285750" lvl="1" indent="-285750">
              <a:lnSpc>
                <a:spcPct val="100000"/>
              </a:lnSpc>
              <a:spcBef>
                <a:spcPts val="384"/>
              </a:spcBef>
              <a:buFont typeface="Arial,Sans-Serif" panose="020B0604020202020204" pitchFamily="34" charset="0"/>
              <a:buChar char="•"/>
            </a:pPr>
            <a:r>
              <a:rPr lang="en-US" sz="1600">
                <a:cs typeface="Segoe UI"/>
              </a:rPr>
              <a:t>Extended creating new Planner plans</a:t>
            </a:r>
          </a:p>
          <a:p>
            <a:pPr marL="285750" lvl="1" indent="-285750">
              <a:lnSpc>
                <a:spcPct val="100000"/>
              </a:lnSpc>
              <a:spcBef>
                <a:spcPts val="384"/>
              </a:spcBef>
              <a:buFont typeface="Arial,Sans-Serif" panose="020B0604020202020204" pitchFamily="34" charset="0"/>
              <a:buChar char="•"/>
            </a:pPr>
            <a:r>
              <a:rPr lang="en-US" sz="1600">
                <a:cs typeface="Segoe UI"/>
              </a:rPr>
              <a:t>Extended managing Microsoft Teams teams</a:t>
            </a:r>
          </a:p>
          <a:p>
            <a:pPr marL="285750" lvl="1" indent="-285750">
              <a:lnSpc>
                <a:spcPct val="100000"/>
              </a:lnSpc>
              <a:spcBef>
                <a:spcPts val="384"/>
              </a:spcBef>
              <a:buFont typeface="Arial,Sans-Serif" panose="020B0604020202020204" pitchFamily="34" charset="0"/>
              <a:buChar char="•"/>
            </a:pPr>
            <a:r>
              <a:rPr lang="en-US" sz="1600">
                <a:cs typeface="Segoe UI"/>
              </a:rPr>
              <a:t>...and more!</a:t>
            </a:r>
          </a:p>
          <a:p>
            <a:pPr lvl="1">
              <a:lnSpc>
                <a:spcPct val="100000"/>
              </a:lnSpc>
              <a:spcBef>
                <a:spcPts val="384"/>
              </a:spcBef>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v5.5 beta:</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a:t>
            </a:r>
            <a:r>
              <a:rPr lang="en-US" sz="1600" err="1">
                <a:gradFill>
                  <a:gsLst>
                    <a:gs pos="1250">
                      <a:schemeClr val="tx1"/>
                    </a:gs>
                    <a:gs pos="100000">
                      <a:schemeClr val="tx1"/>
                    </a:gs>
                  </a:gsLst>
                  <a:lin ang="5400000" scaled="0"/>
                </a:gradFill>
                <a:latin typeface="+mn-lt"/>
                <a:cs typeface="Segoe UI"/>
              </a:rPr>
              <a:t>pnp</a:t>
            </a:r>
            <a:r>
              <a:rPr lang="en-US" sz="1600">
                <a:gradFill>
                  <a:gsLst>
                    <a:gs pos="1250">
                      <a:schemeClr val="tx1"/>
                    </a:gs>
                    <a:gs pos="100000">
                      <a:schemeClr val="tx1"/>
                    </a:gs>
                  </a:gsLst>
                  <a:lin ang="5400000" scaled="0"/>
                </a:gradFill>
                <a:latin typeface="+mn-lt"/>
                <a:cs typeface="Segoe UI"/>
              </a:rPr>
              <a:t>/cli-microsoft365@</a:t>
            </a:r>
            <a:r>
              <a:rPr lang="en-US" sz="1600">
                <a:cs typeface="Segoe UI"/>
              </a:rPr>
              <a:t>next</a:t>
            </a:r>
            <a:endParaRPr lang="en-US" sz="1600">
              <a:latin typeface="Segoe UI"/>
              <a:cs typeface="Segoe UI"/>
            </a:endParaRPr>
          </a:p>
          <a:p>
            <a:pPr>
              <a:lnSpc>
                <a:spcPct val="100000"/>
              </a:lnSpc>
              <a:spcBef>
                <a:spcPts val="384"/>
              </a:spcBef>
            </a:pPr>
            <a:r>
              <a:rPr lang="en-US" sz="1600">
                <a:latin typeface="Segoe UI"/>
                <a:cs typeface="Segoe UI"/>
              </a:rPr>
              <a:t>docker run --rm –it m365pnp/cli-microsoft365:next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https://pnp.github.io/cli-microsoft365/about/release-notes/#v550</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119717" y="5533079"/>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@climicrosoft365 #CLIMicrosoft365 on Twitter</a:t>
            </a:r>
          </a:p>
          <a:p>
            <a:pPr>
              <a:lnSpc>
                <a:spcPct val="90000"/>
              </a:lnSpc>
              <a:spcAft>
                <a:spcPts val="600"/>
              </a:spcAft>
            </a:pPr>
            <a:r>
              <a:rPr lang="en-US">
                <a:solidFill>
                  <a:schemeClr val="tx2"/>
                </a:solidFill>
              </a:rPr>
              <a:t>📖 </a:t>
            </a:r>
            <a:r>
              <a:rPr lang="en-US" err="1">
                <a:solidFill>
                  <a:schemeClr val="tx2"/>
                </a:solidFill>
              </a:rPr>
              <a:t>aka.ms</a:t>
            </a:r>
            <a:r>
              <a:rPr lang="en-US">
                <a:solidFill>
                  <a:schemeClr val="tx2"/>
                </a:solidFill>
              </a:rPr>
              <a:t>/cli-m365</a:t>
            </a:r>
            <a:endParaRPr lang="en-US">
              <a:solidFill>
                <a:schemeClr val="tx2"/>
              </a:solidFill>
              <a:cs typeface="Segoe UI"/>
            </a:endParaRPr>
          </a:p>
          <a:p>
            <a:r>
              <a:rPr lang="en-US">
                <a:ea typeface="+mn-lt"/>
                <a:cs typeface="+mn-lt"/>
              </a:rPr>
              <a:t>🗣 </a:t>
            </a:r>
            <a:r>
              <a:rPr lang="en-US" err="1">
                <a:ea typeface="+mn-lt"/>
                <a:cs typeface="+mn-lt"/>
              </a:rPr>
              <a:t>github.com</a:t>
            </a:r>
            <a:r>
              <a:rPr lang="en-US">
                <a:ea typeface="+mn-lt"/>
                <a:cs typeface="+mn-lt"/>
              </a:rPr>
              <a:t>/</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6121791" y="1343965"/>
            <a:ext cx="5498165" cy="4081542"/>
          </a:xfrm>
          <a:prstGeom prst="rect">
            <a:avLst/>
          </a:prstGeom>
        </p:spPr>
      </p:pic>
    </p:spTree>
    <p:extLst>
      <p:ext uri="{BB962C8B-B14F-4D97-AF65-F5344CB8AC3E}">
        <p14:creationId xmlns:p14="http://schemas.microsoft.com/office/powerpoint/2010/main" val="22533654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5892683" cy="5182957"/>
          </a:xfrm>
        </p:spPr>
        <p:txBody>
          <a:bodyPr vert="horz" wrap="square" lIns="146304" tIns="91440" rIns="146304" bIns="91440" rtlCol="0" anchor="t">
            <a:spAutoFit/>
          </a:bodyPr>
          <a:lstStyle/>
          <a:p>
            <a:pPr lvl="1">
              <a:lnSpc>
                <a:spcPct val="100000"/>
              </a:lnSpc>
              <a:spcBef>
                <a:spcPts val="384"/>
              </a:spcBef>
            </a:pPr>
            <a:r>
              <a:rPr lang="en-US" sz="1600" b="1">
                <a:gradFill>
                  <a:gsLst>
                    <a:gs pos="1250">
                      <a:schemeClr val="tx1"/>
                    </a:gs>
                    <a:gs pos="100000">
                      <a:schemeClr val="tx1"/>
                    </a:gs>
                  </a:gsLst>
                  <a:lin ang="5400000" scaled="0"/>
                </a:gradFill>
                <a:latin typeface="+mn-lt"/>
                <a:cs typeface="Segoe UI"/>
              </a:rPr>
              <a:t>React Controls </a:t>
            </a:r>
            <a:r>
              <a:rPr lang="en-US" sz="1600" b="1">
                <a:cs typeface="Segoe UI"/>
              </a:rPr>
              <a:t>– 3.9.0</a:t>
            </a:r>
            <a:endParaRPr lang="en-US" sz="16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200">
                <a:cs typeface="Segoe UI"/>
              </a:rPr>
              <a:t>New controls: </a:t>
            </a:r>
            <a:r>
              <a:rPr lang="en-US" sz="1200" err="1">
                <a:cs typeface="Segoe UI"/>
              </a:rPr>
              <a:t>EnhancedThemeProvider</a:t>
            </a:r>
            <a:r>
              <a:rPr lang="en-US" sz="1200">
                <a:cs typeface="Segoe UI"/>
              </a:rPr>
              <a:t>, </a:t>
            </a:r>
            <a:r>
              <a:rPr lang="en-US" sz="1200" err="1">
                <a:cs typeface="Segoe UI"/>
              </a:rPr>
              <a:t>FieldPicker</a:t>
            </a:r>
            <a:r>
              <a:rPr lang="en-US" sz="1200">
                <a:cs typeface="Segoe UI"/>
              </a:rPr>
              <a:t>, </a:t>
            </a:r>
            <a:r>
              <a:rPr lang="en-US" sz="1200" err="1">
                <a:cs typeface="Segoe UI"/>
              </a:rPr>
              <a:t>ContentTypePicker</a:t>
            </a:r>
            <a:r>
              <a:rPr lang="en-US" sz="1200">
                <a:cs typeface="Segoe UI"/>
              </a:rPr>
              <a:t>, </a:t>
            </a:r>
            <a:r>
              <a:rPr lang="en-US" sz="1200" err="1">
                <a:cs typeface="Segoe UI"/>
              </a:rPr>
              <a:t>ModernAudio</a:t>
            </a:r>
            <a:r>
              <a:rPr lang="en-US" sz="1200">
                <a:cs typeface="Segoe UI"/>
              </a:rPr>
              <a:t>, </a:t>
            </a:r>
            <a:r>
              <a:rPr lang="en-US" sz="1200" err="1">
                <a:cs typeface="Segoe UI"/>
              </a:rPr>
              <a:t>AdaptiveCardDesignerHost</a:t>
            </a:r>
          </a:p>
          <a:p>
            <a:pPr marL="513715" lvl="2" indent="-285750">
              <a:lnSpc>
                <a:spcPct val="100000"/>
              </a:lnSpc>
              <a:spcBef>
                <a:spcPts val="384"/>
              </a:spcBef>
              <a:buFont typeface="Arial" panose="020B0604020202020204" pitchFamily="34" charset="0"/>
              <a:buChar char="•"/>
            </a:pPr>
            <a:r>
              <a:rPr lang="en-US" sz="1200">
                <a:cs typeface="Segoe UI"/>
              </a:rPr>
              <a:t>Enhancements to </a:t>
            </a:r>
            <a:r>
              <a:rPr lang="en-US" sz="1200" err="1">
                <a:cs typeface="Segoe UI"/>
              </a:rPr>
              <a:t>DateTimePicker</a:t>
            </a:r>
            <a:r>
              <a:rPr lang="en-US" sz="1200">
                <a:cs typeface="Segoe UI"/>
              </a:rPr>
              <a:t>, Toolbar, </a:t>
            </a:r>
            <a:r>
              <a:rPr lang="en-US" sz="1200" err="1">
                <a:cs typeface="Segoe UI"/>
              </a:rPr>
              <a:t>PeoplePicker</a:t>
            </a:r>
            <a:r>
              <a:rPr lang="en-US" sz="1200">
                <a:cs typeface="Segoe UI"/>
              </a:rPr>
              <a:t>, DynamicForm</a:t>
            </a:r>
          </a:p>
          <a:p>
            <a:pPr marL="513715" lvl="2" indent="-285750">
              <a:lnSpc>
                <a:spcPct val="100000"/>
              </a:lnSpc>
              <a:spcBef>
                <a:spcPts val="384"/>
              </a:spcBef>
              <a:buFont typeface="Arial" panose="020B0604020202020204" pitchFamily="34" charset="0"/>
              <a:buChar char="•"/>
            </a:pPr>
            <a:r>
              <a:rPr lang="en-US" sz="1200">
                <a:cs typeface="Segoe UI"/>
              </a:rPr>
              <a:t>Various fixes</a:t>
            </a:r>
          </a:p>
          <a:p>
            <a:pPr lvl="1">
              <a:lnSpc>
                <a:spcPct val="100000"/>
              </a:lnSpc>
              <a:spcBef>
                <a:spcPts val="384"/>
              </a:spcBef>
            </a:pPr>
            <a:r>
              <a:rPr lang="en-US" sz="1200">
                <a:cs typeface="Segoe UI"/>
              </a:rPr>
              <a:t>Release notes: </a:t>
            </a:r>
            <a:r>
              <a:rPr lang="en-US" sz="1200">
                <a:cs typeface="Segoe UI"/>
                <a:hlinkClick r:id="rId3"/>
              </a:rPr>
              <a:t>https://pnp.github.io/sp-dev-fx-controls-react/about/release-notes/</a:t>
            </a:r>
            <a:endParaRPr lang="en-US" sz="1200">
              <a:ea typeface="+mn-lt"/>
              <a:cs typeface="+mn-lt"/>
            </a:endParaRPr>
          </a:p>
          <a:p>
            <a:pPr lvl="1">
              <a:lnSpc>
                <a:spcPct val="100000"/>
              </a:lnSpc>
              <a:spcBef>
                <a:spcPts val="384"/>
              </a:spcBef>
            </a:pPr>
            <a:r>
              <a:rPr lang="en-US" sz="1600" b="1">
                <a:cs typeface="Segoe UI"/>
              </a:rPr>
              <a:t>React Property Controls – 3.8.0</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Localization for en-gb</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Enhancements for fast-serve, </a:t>
            </a:r>
            <a:r>
              <a:rPr lang="en-US" sz="1200" err="1">
                <a:solidFill>
                  <a:srgbClr val="2F2F2F"/>
                </a:solidFill>
                <a:ea typeface="+mn-lt"/>
                <a:cs typeface="+mn-lt"/>
              </a:rPr>
              <a:t>PropertyFieldSitePicker</a:t>
            </a:r>
            <a:r>
              <a:rPr lang="en-US" sz="1200">
                <a:solidFill>
                  <a:srgbClr val="2F2F2F"/>
                </a:solidFill>
                <a:ea typeface="+mn-lt"/>
                <a:cs typeface="+mn-lt"/>
              </a:rPr>
              <a:t>, </a:t>
            </a:r>
            <a:r>
              <a:rPr lang="en-US" sz="1200" err="1">
                <a:solidFill>
                  <a:srgbClr val="2F2F2F"/>
                </a:solidFill>
                <a:ea typeface="+mn-lt"/>
                <a:cs typeface="+mn-lt"/>
              </a:rPr>
              <a:t>PropertyFieldCollectionData</a:t>
            </a:r>
          </a:p>
          <a:p>
            <a:pPr marL="513715" lvl="2" indent="-285750">
              <a:lnSpc>
                <a:spcPct val="100000"/>
              </a:lnSpc>
              <a:spcBef>
                <a:spcPts val="384"/>
              </a:spcBef>
              <a:buFont typeface="Arial,Sans-Serif" panose="020B0604020202020204" pitchFamily="34" charset="0"/>
              <a:buChar char="•"/>
            </a:pPr>
            <a:r>
              <a:rPr lang="en-US" sz="1200">
                <a:ea typeface="+mn-lt"/>
                <a:cs typeface="+mn-lt"/>
              </a:rPr>
              <a:t>Various fixes</a:t>
            </a:r>
          </a:p>
          <a:p>
            <a:pPr lvl="1">
              <a:lnSpc>
                <a:spcPct val="100000"/>
              </a:lnSpc>
              <a:spcBef>
                <a:spcPts val="384"/>
              </a:spcBef>
            </a:pPr>
            <a:r>
              <a:rPr lang="en-US" sz="1200">
                <a:ea typeface="+mn-lt"/>
                <a:cs typeface="+mn-lt"/>
              </a:rPr>
              <a:t>Release notes: </a:t>
            </a:r>
            <a:r>
              <a:rPr lang="en-US" sz="1200">
                <a:ea typeface="+mn-lt"/>
                <a:cs typeface="+mn-lt"/>
                <a:hlinkClick r:id="rId4"/>
              </a:rPr>
              <a:t>https://pnp.github.io/sp-dev-fx-property-controls/about/release-notes/</a:t>
            </a:r>
            <a:endParaRPr lang="en-US" sz="1200">
              <a:ea typeface="+mn-lt"/>
              <a:cs typeface="+mn-lt"/>
            </a:endParaRPr>
          </a:p>
          <a:p>
            <a:pPr lvl="1"/>
            <a:endParaRPr lang="en-US" sz="1200">
              <a:ea typeface="+mn-lt"/>
              <a:cs typeface="+mn-lt"/>
            </a:endParaRPr>
          </a:p>
          <a:p>
            <a:pPr lvl="1"/>
            <a:r>
              <a:rPr lang="en-US" sz="1200">
                <a:ea typeface="+mn-lt"/>
                <a:cs typeface="+mn-lt"/>
              </a:rPr>
              <a:t>Special thanks to our contributors: Annie-Johnson, Daniel Watford, Dennis Kuhn, Fabio Franzini, Gautam Sheth, Jake Stanger, Jasey Waegebaert, Joseph Halvey, IRRDC, Markus Langer, Markus Möller, Milan Holemans, Morten Andersen, Peter Cox, Richard Gigan, Rico van de Ven, </a:t>
            </a:r>
            <a:r>
              <a:rPr lang="en-US" sz="1200" err="1">
                <a:ea typeface="+mn-lt"/>
                <a:cs typeface="+mn-lt"/>
              </a:rPr>
              <a:t>ryanexner</a:t>
            </a:r>
            <a:r>
              <a:rPr lang="en-US" sz="1200">
                <a:ea typeface="+mn-lt"/>
                <a:cs typeface="+mn-lt"/>
              </a:rPr>
              <a:t>, Sergio Villalta.</a:t>
            </a:r>
          </a:p>
          <a:p>
            <a:pPr lvl="1">
              <a:spcBef>
                <a:spcPts val="0"/>
              </a:spcBef>
            </a:pPr>
            <a:endParaRPr lang="en-US" sz="1200">
              <a:ea typeface="+mn-lt"/>
              <a:cs typeface="+mn-lt"/>
            </a:endParaRPr>
          </a:p>
          <a:p>
            <a:pPr lvl="1"/>
            <a:r>
              <a:rPr lang="en-US" sz="1200" b="1">
                <a:ea typeface="+mn-lt"/>
                <a:cs typeface="+mn-lt"/>
              </a:rPr>
              <a:t>More information: </a:t>
            </a:r>
            <a:endParaRPr lang="en-US" sz="1200">
              <a:cs typeface="Segoe UI"/>
            </a:endParaRPr>
          </a:p>
          <a:p>
            <a:pPr lvl="1"/>
            <a:r>
              <a:rPr lang="en-US" sz="1200">
                <a:ea typeface="+mn-lt"/>
                <a:cs typeface="+mn-lt"/>
                <a:hlinkClick r:id="rId5"/>
              </a:rPr>
              <a:t>https://sharepoint.github.io/sp-dev-fx-property-controls</a:t>
            </a:r>
            <a:r>
              <a:rPr lang="en-US" sz="1200">
                <a:ea typeface="+mn-lt"/>
                <a:cs typeface="+mn-lt"/>
              </a:rPr>
              <a:t> </a:t>
            </a:r>
            <a:br>
              <a:rPr lang="en-US" sz="1200">
                <a:ea typeface="+mn-lt"/>
                <a:cs typeface="+mn-lt"/>
              </a:rPr>
            </a:br>
            <a:r>
              <a:rPr lang="en-US" sz="1200">
                <a:ea typeface="+mn-lt"/>
                <a:cs typeface="+mn-lt"/>
              </a:rPr>
              <a:t> </a:t>
            </a:r>
            <a:r>
              <a:rPr lang="en-US" sz="1200">
                <a:ea typeface="+mn-lt"/>
                <a:cs typeface="+mn-lt"/>
                <a:hlinkClick r:id="rId6"/>
              </a:rPr>
              <a:t>https://sharepoint.github.io/sp-dev-fx-controls-react</a:t>
            </a:r>
            <a:r>
              <a:rPr lang="en-US" sz="1200">
                <a:ea typeface="+mn-lt"/>
                <a:cs typeface="+mn-lt"/>
              </a:rPr>
              <a:t> </a:t>
            </a:r>
            <a:endParaRPr lang="en-US" sz="1200">
              <a:cs typeface="Segoe UI"/>
            </a:endParaRPr>
          </a:p>
          <a:p>
            <a:pPr lvl="1"/>
            <a:r>
              <a:rPr lang="en-US" sz="1200" b="1">
                <a:ea typeface="+mn-lt"/>
                <a:cs typeface="+mn-lt"/>
              </a:rPr>
              <a:t>Twitter: </a:t>
            </a:r>
            <a:r>
              <a:rPr lang="en-US" sz="1200">
                <a:ea typeface="+mn-lt"/>
                <a:cs typeface="+mn-lt"/>
              </a:rPr>
              <a:t>@M365PnPControls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4" name="Picture 4">
            <a:extLst>
              <a:ext uri="{FF2B5EF4-FFF2-40B4-BE49-F238E27FC236}">
                <a16:creationId xmlns:a16="http://schemas.microsoft.com/office/drawing/2014/main" id="{94727BAC-8382-13BB-E3E1-D925DEC59CE7}"/>
              </a:ext>
            </a:extLst>
          </p:cNvPr>
          <p:cNvPicPr>
            <a:picLocks noChangeAspect="1"/>
          </p:cNvPicPr>
          <p:nvPr/>
        </p:nvPicPr>
        <p:blipFill>
          <a:blip r:embed="rId7"/>
          <a:stretch>
            <a:fillRect/>
          </a:stretch>
        </p:blipFill>
        <p:spPr>
          <a:xfrm>
            <a:off x="6438898" y="1211059"/>
            <a:ext cx="2285118" cy="933450"/>
          </a:xfrm>
          <a:prstGeom prst="rect">
            <a:avLst/>
          </a:prstGeom>
        </p:spPr>
      </p:pic>
      <p:pic>
        <p:nvPicPr>
          <p:cNvPr id="5" name="Picture 18" descr="Graphical user interface, text, application&#10;&#10;Description automatically generated">
            <a:extLst>
              <a:ext uri="{FF2B5EF4-FFF2-40B4-BE49-F238E27FC236}">
                <a16:creationId xmlns:a16="http://schemas.microsoft.com/office/drawing/2014/main" id="{594591A5-91E0-C295-06B7-90330D11B035}"/>
              </a:ext>
            </a:extLst>
          </p:cNvPr>
          <p:cNvPicPr>
            <a:picLocks noChangeAspect="1"/>
          </p:cNvPicPr>
          <p:nvPr/>
        </p:nvPicPr>
        <p:blipFill>
          <a:blip r:embed="rId8"/>
          <a:stretch>
            <a:fillRect/>
          </a:stretch>
        </p:blipFill>
        <p:spPr>
          <a:xfrm>
            <a:off x="8950859" y="2586038"/>
            <a:ext cx="2618364" cy="1819275"/>
          </a:xfrm>
          <a:prstGeom prst="rect">
            <a:avLst/>
          </a:prstGeom>
        </p:spPr>
      </p:pic>
      <p:pic>
        <p:nvPicPr>
          <p:cNvPr id="19" name="Picture 19" descr="Graphical user interface, text, application, email&#10;&#10;Description automatically generated">
            <a:extLst>
              <a:ext uri="{FF2B5EF4-FFF2-40B4-BE49-F238E27FC236}">
                <a16:creationId xmlns:a16="http://schemas.microsoft.com/office/drawing/2014/main" id="{93B071C7-88A9-14E0-6102-DDD46CCAA2E7}"/>
              </a:ext>
            </a:extLst>
          </p:cNvPr>
          <p:cNvPicPr>
            <a:picLocks noChangeAspect="1"/>
          </p:cNvPicPr>
          <p:nvPr/>
        </p:nvPicPr>
        <p:blipFill>
          <a:blip r:embed="rId9"/>
          <a:stretch>
            <a:fillRect/>
          </a:stretch>
        </p:blipFill>
        <p:spPr>
          <a:xfrm>
            <a:off x="6210387" y="4787725"/>
            <a:ext cx="2742142" cy="1535667"/>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a:hlinkClick r:id="rId3"/>
              </a:rPr>
              <a:t>http://aka.ms/pnp-search</a:t>
            </a:r>
            <a:br>
              <a:rPr lang="en-US" b="1"/>
            </a:br>
            <a:endParaRPr lang="en-US" b="1"/>
          </a:p>
          <a:p>
            <a:pPr lvl="1"/>
            <a:r>
              <a:rPr lang="en-US" b="1"/>
              <a:t>Building modern Search experiences with flexible web parts</a:t>
            </a:r>
            <a:endParaRPr lang="en-US" b="1">
              <a:cs typeface="Segoe UI"/>
            </a:endParaRPr>
          </a:p>
          <a:p>
            <a:pPr lvl="1"/>
            <a:endParaRPr lang="en-US" sz="1600">
              <a:solidFill>
                <a:schemeClr val="tx1"/>
              </a:solidFill>
              <a:ea typeface="+mn-lt"/>
              <a:cs typeface="+mn-lt"/>
            </a:endParaRPr>
          </a:p>
          <a:p>
            <a:pPr marL="285750" lvl="1" indent="-285750">
              <a:lnSpc>
                <a:spcPct val="100000"/>
              </a:lnSpc>
              <a:spcBef>
                <a:spcPts val="384"/>
              </a:spcBef>
              <a:buFont typeface="Arial,Sans-Serif"/>
              <a:buChar char="•"/>
            </a:pPr>
            <a:r>
              <a:rPr lang="en-US" sz="1600" b="1">
                <a:latin typeface="Segoe UI"/>
                <a:cs typeface="Segoe UI"/>
              </a:rPr>
              <a:t>v4.7.0-beta – June 2022 release</a:t>
            </a:r>
            <a:endParaRPr lang="en-US"/>
          </a:p>
          <a:p>
            <a:pPr marL="513715" lvl="2" indent="-285750">
              <a:lnSpc>
                <a:spcPct val="100000"/>
              </a:lnSpc>
              <a:spcBef>
                <a:spcPts val="384"/>
              </a:spcBef>
              <a:buFont typeface="Arial,Sans-Serif"/>
              <a:buChar char="•"/>
            </a:pPr>
            <a:r>
              <a:rPr lang="en-US" sz="1200">
                <a:latin typeface="Segoe UI"/>
                <a:cs typeface="Segoe UI"/>
                <a:hlinkClick r:id="rId4"/>
              </a:rPr>
              <a:t>https://github.com/microsoft-search/pnp-modern-search/releases/tag/4.7.0-beta</a:t>
            </a:r>
            <a:r>
              <a:rPr lang="en-US" sz="1200">
                <a:latin typeface="Segoe UI"/>
                <a:cs typeface="Segoe UI"/>
              </a:rPr>
              <a:t>    </a:t>
            </a:r>
          </a:p>
          <a:p>
            <a:pPr marL="227965" lvl="2">
              <a:lnSpc>
                <a:spcPct val="100000"/>
              </a:lnSpc>
              <a:spcBef>
                <a:spcPts val="384"/>
              </a:spcBef>
            </a:pPr>
            <a:r>
              <a:rPr lang="en-US" sz="1200">
                <a:latin typeface="Segoe UI"/>
                <a:cs typeface="Segoe UI"/>
              </a:rPr>
              <a:t>Thank you </a:t>
            </a:r>
            <a:r>
              <a:rPr lang="en-US" sz="1200">
                <a:ea typeface="+mn-lt"/>
                <a:cs typeface="+mn-lt"/>
              </a:rPr>
              <a:t>@d-martins, @bruzie, @rick-brown-slalom, @mrjarbenne,</a:t>
            </a:r>
            <a:br>
              <a:rPr lang="en-US" sz="1200">
                <a:ea typeface="+mn-lt"/>
                <a:cs typeface="+mn-lt"/>
              </a:rPr>
            </a:br>
            <a:r>
              <a:rPr lang="en-US" sz="1200">
                <a:ea typeface="+mn-lt"/>
                <a:cs typeface="+mn-lt"/>
              </a:rPr>
              <a:t>@davemehr </a:t>
            </a:r>
            <a:r>
              <a:rPr lang="en-US" sz="1200">
                <a:latin typeface="Segoe UI"/>
                <a:cs typeface="Segoe UI"/>
              </a:rPr>
              <a:t>for your support</a:t>
            </a:r>
          </a:p>
          <a:p>
            <a:pPr marL="513715" lvl="2" indent="-285750">
              <a:lnSpc>
                <a:spcPct val="100000"/>
              </a:lnSpc>
              <a:spcBef>
                <a:spcPts val="384"/>
              </a:spcBef>
              <a:buFont typeface="Arial,Sans-Serif"/>
              <a:buChar char="•"/>
            </a:pPr>
            <a:r>
              <a:rPr lang="en-US" sz="1200">
                <a:latin typeface="Segoe UI"/>
                <a:cs typeface="Segoe UI"/>
              </a:rPr>
              <a:t>Support for Adaptive Card rendering</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endParaRPr lang="en-US"/>
          </a:p>
          <a:p>
            <a:pPr marL="513715" lvl="2" indent="-285750">
              <a:lnSpc>
                <a:spcPct val="100000"/>
              </a:lnSpc>
              <a:spcBef>
                <a:spcPts val="384"/>
              </a:spcBef>
              <a:buFont typeface="Arial,Sans-Serif"/>
              <a:buChar char="•"/>
            </a:pPr>
            <a:endParaRPr lang="en-US" sz="1200">
              <a:latin typeface="Segoe UI"/>
              <a:cs typeface="Segoe UI"/>
            </a:endParaRPr>
          </a:p>
          <a:p>
            <a:pPr marL="227965" lvl="2">
              <a:lnSpc>
                <a:spcPct val="100000"/>
              </a:lnSpc>
              <a:spcBef>
                <a:spcPts val="384"/>
              </a:spcBef>
            </a:pPr>
            <a:endParaRPr lang="en-US" sz="1200">
              <a:cs typeface="Segoe UI"/>
            </a:endParaRPr>
          </a:p>
          <a:p>
            <a:pPr marL="285750" lvl="1" indent="-285750">
              <a:lnSpc>
                <a:spcPct val="100000"/>
              </a:lnSpc>
              <a:spcBef>
                <a:spcPts val="384"/>
              </a:spcBef>
              <a:buFont typeface="Arial,Sans-Serif"/>
              <a:buChar char="•"/>
            </a:pPr>
            <a:r>
              <a:rPr lang="en-US" sz="1600" b="1">
                <a:cs typeface="Segoe UI"/>
              </a:rPr>
              <a:t>v3.23.0 – December 2021 release</a:t>
            </a:r>
          </a:p>
          <a:p>
            <a:pPr marL="513715" lvl="2" indent="-285750">
              <a:lnSpc>
                <a:spcPct val="100000"/>
              </a:lnSpc>
              <a:spcBef>
                <a:spcPts val="384"/>
              </a:spcBef>
              <a:buFont typeface="Arial,Sans-Serif"/>
              <a:buChar char="•"/>
            </a:pPr>
            <a:r>
              <a:rPr lang="en-US" sz="1200">
                <a:solidFill>
                  <a:srgbClr val="2F2F2F"/>
                </a:solidFill>
                <a:cs typeface="Segoe UI"/>
                <a:hlinkClick r:id="rId5"/>
              </a:rPr>
              <a:t>https://github.com/microsoft-search/pnp-modern-search/releases</a:t>
            </a:r>
            <a:r>
              <a:rPr lang="en-US" sz="1200">
                <a:solidFill>
                  <a:srgbClr val="2F2F2F"/>
                </a:solidFill>
                <a:cs typeface="Segoe UI"/>
              </a:rPr>
              <a:t> </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a:solidFill>
                <a:srgbClr val="2F2F2F"/>
              </a:solidFill>
              <a:cs typeface="Segoe UI"/>
            </a:endParaRPr>
          </a:p>
          <a:p>
            <a:pPr marL="227965" lvl="2">
              <a:lnSpc>
                <a:spcPct val="100000"/>
              </a:lnSpc>
              <a:spcBef>
                <a:spcPts val="384"/>
              </a:spcBef>
            </a:pPr>
            <a:endParaRPr lang="en-US" sz="1200">
              <a:latin typeface="Segoe UI"/>
              <a:cs typeface="Segoe UI"/>
            </a:endParaRPr>
          </a:p>
          <a:p>
            <a:pPr marL="513715" lvl="2" indent="-285750">
              <a:lnSpc>
                <a:spcPct val="100000"/>
              </a:lnSpc>
              <a:spcBef>
                <a:spcPts val="384"/>
              </a:spcBef>
              <a:buFont typeface="Arial,Sans-Serif"/>
              <a:buChar char="•"/>
            </a:pPr>
            <a:endParaRPr lang="en-US" sz="1200">
              <a:latin typeface="Segoe UI"/>
              <a:cs typeface="Segoe UI"/>
            </a:endParaRPr>
          </a:p>
          <a:p>
            <a:pPr marL="513715" lvl="2" indent="-285750">
              <a:lnSpc>
                <a:spcPct val="100000"/>
              </a:lnSpc>
              <a:spcBef>
                <a:spcPts val="384"/>
              </a:spcBef>
              <a:buFont typeface="Arial,Sans-Serif"/>
              <a:buChar char="•"/>
            </a:pPr>
            <a:endParaRPr lang="en-US">
              <a:latin typeface="Segoe UI"/>
              <a:cs typeface="Segoe UI"/>
            </a:endParaRPr>
          </a:p>
          <a:p>
            <a:endParaRPr lang="en-US" sz="1600">
              <a:cs typeface="Segoe UI Semibold"/>
            </a:endParaRPr>
          </a:p>
          <a:p>
            <a:endParaRPr lang="en-US" sz="160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4D4D4"/>
              </a:solidFill>
              <a:effectLst/>
              <a:uLnTx/>
              <a:uFillTx/>
              <a:latin typeface="Fira Code" panose="020B0809050000020004" pitchFamily="49" charset="0"/>
              <a:ea typeface="+mn-ea"/>
              <a:cs typeface="+mn-cs"/>
            </a:endParaRPr>
          </a:p>
        </p:txBody>
      </p:sp>
      <p:grpSp>
        <p:nvGrpSpPr>
          <p:cNvPr id="6" name="Group 5">
            <a:extLst>
              <a:ext uri="{FF2B5EF4-FFF2-40B4-BE49-F238E27FC236}">
                <a16:creationId xmlns:a16="http://schemas.microsoft.com/office/drawing/2014/main" id="{32A851F9-0804-4706-B30B-A13EB48A51A8}"/>
              </a:ext>
            </a:extLst>
          </p:cNvPr>
          <p:cNvGrpSpPr>
            <a:grpSpLocks noGrp="1" noUngrp="1" noRot="1" noMove="1" noResize="1"/>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a:spLocks noGrp="1" noRot="1" noMove="1" noResize="1" noEditPoints="1" noAdjustHandles="1" noChangeArrowheads="1" noChangeShapeType="1"/>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Grp="1" noUngrp="1" noRot="1" noChangeAspect="1" noMove="1" noResize="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Grp="1" noRot="1" noMove="1" noResize="1" noEditPoints="1" noAdjustHandles="1" noChangeArrowheads="1" noChangeShapeType="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Grp="1" noRot="1" noMove="1" noResize="1" noEditPoints="1" noAdjustHandles="1" noChangeArrowheads="1"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Grp="1" noRot="1" noMove="1" noResize="1" noEditPoints="1" noAdjustHandles="1" noChangeArrowheads="1"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Grp="1" noRot="1" noMove="1" noResize="1" noEditPoints="1" noAdjustHandles="1" noChangeArrowheads="1"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Grp="1" noRot="1" noMove="1" noResize="1" noEditPoints="1" noAdjustHandles="1" noChangeArrowheads="1"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Grp="1" noRot="1" noMove="1" noResize="1" noEditPoints="1" noAdjustHandles="1" noChangeArrowheads="1"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Grp="1" noRot="1" noMove="1" noResize="1" noEditPoints="1" noAdjustHandles="1" noChangeArrowheads="1"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Grp="1" noRot="1" noMove="1" noResize="1" noEditPoints="1" noAdjustHandles="1" noChangeArrowheads="1"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Grp="1" noRot="1" noMove="1" noResize="1" noEditPoints="1" noAdjustHandles="1" noChangeArrowheads="1"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a:ln w="3175">
                  <a:noFill/>
                </a:ln>
                <a:solidFill>
                  <a:srgbClr val="FFFFFF"/>
                </a:solidFill>
                <a:effectLst/>
                <a:uLnTx/>
                <a:uFillTx/>
                <a:latin typeface="Segoe UI Semibold"/>
                <a:ea typeface="+mn-ea"/>
                <a:cs typeface="Segoe UI"/>
              </a:rPr>
              <a:t>PnP SPFx Samples</a:t>
            </a:r>
            <a:endParaRPr kumimoji="0" lang="en-US" sz="4800" b="0" i="0" u="none" strike="noStrike" kern="1200" cap="none" spc="-150" normalizeH="0" baseline="0" noProof="0">
              <a:ln w="3175">
                <a:noFill/>
              </a:ln>
              <a:solidFill>
                <a:srgbClr val="FFFFFF"/>
              </a:solidFill>
              <a:effectLst/>
              <a:uLnTx/>
              <a:uFillTx/>
              <a:latin typeface="Segoe UI Semibold"/>
              <a:ea typeface="+mn-ea"/>
              <a:cs typeface="Segoe UI" pitchFamily="34" charset="0"/>
            </a:endParaRPr>
          </a:p>
        </p:txBody>
      </p:sp>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633910" y="1959899"/>
            <a:ext cx="3160367" cy="646331"/>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5000000000000000000" pitchFamily="2" charset="2"/>
              <a:buChar char="•"/>
              <a:tabLst/>
              <a:defRPr/>
            </a:pPr>
            <a:r>
              <a:rPr kumimoji="0" lang="en-US" sz="1800" b="1" i="0" u="none" strike="noStrike" kern="1200" cap="none" spc="0" normalizeH="0" baseline="0" noProof="0">
                <a:ln>
                  <a:noFill/>
                </a:ln>
                <a:solidFill>
                  <a:srgbClr val="2F2F2F"/>
                </a:solidFill>
                <a:effectLst/>
                <a:uLnTx/>
                <a:uFillTx/>
                <a:latin typeface="Segoe UI"/>
                <a:ea typeface="+mn-lt"/>
                <a:cs typeface="Segoe UI"/>
              </a:rPr>
              <a:t>Follow Documents</a:t>
            </a:r>
            <a:br>
              <a:rPr kumimoji="0" lang="en-US" sz="1800" b="1" i="0" u="none" strike="noStrike" kern="1200" cap="none" spc="0" normalizeH="0" baseline="0" noProof="0">
                <a:ln>
                  <a:noFill/>
                </a:ln>
                <a:solidFill>
                  <a:srgbClr val="2F2F2F"/>
                </a:solidFill>
                <a:effectLst/>
                <a:uLnTx/>
                <a:uFillTx/>
                <a:latin typeface="Segoe UI"/>
                <a:ea typeface="+mn-lt"/>
                <a:cs typeface="Segoe UI"/>
              </a:rPr>
            </a:br>
            <a:r>
              <a:rPr kumimoji="0" lang="en-US" sz="1800" b="0" i="0" u="none" strike="noStrike" kern="1200" cap="none" spc="0" normalizeH="0" baseline="0" noProof="0">
                <a:ln>
                  <a:noFill/>
                </a:ln>
                <a:solidFill>
                  <a:srgbClr val="2F2F2F"/>
                </a:solidFill>
                <a:effectLst/>
                <a:uLnTx/>
                <a:uFillTx/>
                <a:latin typeface="Segoe UI"/>
                <a:ea typeface="+mn-lt"/>
                <a:cs typeface="Segoe UI"/>
              </a:rPr>
              <a:t>André Lage </a:t>
            </a:r>
            <a:r>
              <a:rPr kumimoji="0" lang="en-US" sz="1800" b="0" i="0" u="none" strike="noStrike" kern="1200" cap="none" spc="0" normalizeH="0" baseline="0" noProof="0">
                <a:ln>
                  <a:noFill/>
                </a:ln>
                <a:solidFill>
                  <a:srgbClr val="1973B9"/>
                </a:solidFill>
                <a:effectLst/>
                <a:uLnTx/>
                <a:uFillTx/>
                <a:latin typeface="Segoe UI"/>
                <a:ea typeface="+mn-lt"/>
                <a:cs typeface="Segoe UI"/>
              </a:rPr>
              <a:t>|</a:t>
            </a:r>
            <a:r>
              <a:rPr kumimoji="0" lang="en-US" sz="1800" b="0" i="0" u="none" strike="noStrike" kern="1200" cap="none" spc="0" normalizeH="0" baseline="0" noProof="0">
                <a:ln>
                  <a:noFill/>
                </a:ln>
                <a:solidFill>
                  <a:srgbClr val="2F2F2F"/>
                </a:solidFill>
                <a:effectLst/>
                <a:uLnTx/>
                <a:uFillTx/>
                <a:latin typeface="Segoe UI"/>
                <a:ea typeface="+mn-lt"/>
                <a:cs typeface="Segoe UI"/>
              </a:rPr>
              <a:t> @aaclage</a:t>
            </a:r>
          </a:p>
        </p:txBody>
      </p:sp>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22772" y="2168888"/>
            <a:ext cx="473787" cy="437342"/>
          </a:xfrm>
          <a:prstGeom prst="rect">
            <a:avLst/>
          </a:prstGeom>
        </p:spPr>
      </p:pic>
      <p:pic>
        <p:nvPicPr>
          <p:cNvPr id="57" name="Picture 56" descr="A picture containing meter, clock&#10;&#10;Description automatically generated">
            <a:extLst>
              <a:ext uri="{FF2B5EF4-FFF2-40B4-BE49-F238E27FC236}">
                <a16:creationId xmlns:a16="http://schemas.microsoft.com/office/drawing/2014/main" id="{F75BB09E-985C-4106-AF90-713DE0AD28B6}"/>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4310" y="5129090"/>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a:ln w="3175">
                  <a:noFill/>
                </a:ln>
                <a:solidFill>
                  <a:srgbClr val="FFFFFF"/>
                </a:solidFill>
                <a:effectLst/>
                <a:uLnTx/>
                <a:uFillTx/>
                <a:latin typeface="Segoe UI Semibold"/>
                <a:ea typeface="+mn-ea"/>
                <a:cs typeface="Segoe UI"/>
              </a:rPr>
              <a:t>PnP SPFx Samples</a:t>
            </a:r>
            <a:endParaRPr kumimoji="0" lang="en-US" sz="4800" b="0" i="0" u="none" strike="noStrike" kern="1200" cap="none" spc="-150" normalizeH="0" baseline="0" noProof="0">
              <a:ln w="3175">
                <a:noFill/>
              </a:ln>
              <a:solidFill>
                <a:srgbClr val="FFFFFF"/>
              </a:solidFill>
              <a:effectLst/>
              <a:uLnTx/>
              <a:uFillTx/>
              <a:latin typeface="Segoe UI Semibold"/>
              <a:ea typeface="+mn-ea"/>
              <a:cs typeface="Segoe UI" pitchFamily="34" charset="0"/>
            </a:endParaRPr>
          </a:p>
        </p:txBody>
      </p:sp>
      <p:pic>
        <p:nvPicPr>
          <p:cNvPr id="52" name="Picture 51" descr="A picture containing meter, clock&#10;&#10;Description automatically generated">
            <a:extLst>
              <a:ext uri="{FF2B5EF4-FFF2-40B4-BE49-F238E27FC236}">
                <a16:creationId xmlns:a16="http://schemas.microsoft.com/office/drawing/2014/main" id="{CF3D1E12-E9E6-4A86-9FC7-235AB8E3D39A}"/>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90087" y="4184068"/>
            <a:ext cx="473787" cy="437342"/>
          </a:xfrm>
          <a:prstGeom prst="rect">
            <a:avLst/>
          </a:prstGeom>
        </p:spPr>
      </p:pic>
      <p:pic>
        <p:nvPicPr>
          <p:cNvPr id="56" name="Picture 55" descr="A picture containing meter, clock&#10;&#10;Description automatically generated">
            <a:extLst>
              <a:ext uri="{FF2B5EF4-FFF2-40B4-BE49-F238E27FC236}">
                <a16:creationId xmlns:a16="http://schemas.microsoft.com/office/drawing/2014/main" id="{F10722E0-C750-4C8E-97E9-08292467EB2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554619" y="5347761"/>
            <a:ext cx="473787" cy="437342"/>
          </a:xfrm>
          <a:prstGeom prst="rect">
            <a:avLst/>
          </a:prstGeom>
        </p:spPr>
      </p:pic>
      <p:pic>
        <p:nvPicPr>
          <p:cNvPr id="1024" name="Picture 1023">
            <a:extLst>
              <a:ext uri="{FF2B5EF4-FFF2-40B4-BE49-F238E27FC236}">
                <a16:creationId xmlns:a16="http://schemas.microsoft.com/office/drawing/2014/main" id="{DC26114D-A16F-42DF-ADC6-58FAFE4300D2}"/>
              </a:ext>
            </a:extLst>
          </p:cNvPr>
          <p:cNvPicPr>
            <a:picLocks noChangeAspect="1"/>
          </p:cNvPicPr>
          <p:nvPr/>
        </p:nvPicPr>
        <p:blipFill>
          <a:blip r:embed="rId4"/>
          <a:stretch>
            <a:fillRect/>
          </a:stretch>
        </p:blipFill>
        <p:spPr>
          <a:xfrm>
            <a:off x="-2046684" y="3075341"/>
            <a:ext cx="739136" cy="192250"/>
          </a:xfrm>
          <a:prstGeom prst="rect">
            <a:avLst/>
          </a:prstGeom>
        </p:spPr>
      </p:pic>
      <p:pic>
        <p:nvPicPr>
          <p:cNvPr id="45" name="Picture 44" descr="A picture containing meter, clock&#10;&#10;Description automatically generated">
            <a:extLst>
              <a:ext uri="{FF2B5EF4-FFF2-40B4-BE49-F238E27FC236}">
                <a16:creationId xmlns:a16="http://schemas.microsoft.com/office/drawing/2014/main" id="{78A08874-6278-CB32-E7F2-D2834EEFA8F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8476" y="2780720"/>
            <a:ext cx="473787" cy="437342"/>
          </a:xfrm>
          <a:prstGeom prst="rect">
            <a:avLst/>
          </a:prstGeom>
        </p:spPr>
      </p:pic>
      <p:pic>
        <p:nvPicPr>
          <p:cNvPr id="47" name="Picture 46" descr="A picture containing meter, clock&#10;&#10;Description automatically generated">
            <a:extLst>
              <a:ext uri="{FF2B5EF4-FFF2-40B4-BE49-F238E27FC236}">
                <a16:creationId xmlns:a16="http://schemas.microsoft.com/office/drawing/2014/main" id="{21375090-F5B0-6850-3359-584EB63DAD8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615497" y="5868731"/>
            <a:ext cx="473787" cy="437342"/>
          </a:xfrm>
          <a:prstGeom prst="rect">
            <a:avLst/>
          </a:prstGeom>
        </p:spPr>
      </p:pic>
      <p:pic>
        <p:nvPicPr>
          <p:cNvPr id="48" name="Picture 47" descr="A picture containing meter, clock&#10;&#10;Description automatically generated">
            <a:extLst>
              <a:ext uri="{FF2B5EF4-FFF2-40B4-BE49-F238E27FC236}">
                <a16:creationId xmlns:a16="http://schemas.microsoft.com/office/drawing/2014/main" id="{BC2590F4-879C-1B5B-9420-25DDC88442EB}"/>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0499" y="3267591"/>
            <a:ext cx="473787" cy="437342"/>
          </a:xfrm>
          <a:prstGeom prst="rect">
            <a:avLst/>
          </a:prstGeom>
        </p:spPr>
      </p:pic>
      <p:sp>
        <p:nvSpPr>
          <p:cNvPr id="2" name="Title 1">
            <a:extLst>
              <a:ext uri="{FF2B5EF4-FFF2-40B4-BE49-F238E27FC236}">
                <a16:creationId xmlns:a16="http://schemas.microsoft.com/office/drawing/2014/main" id="{4EDF62F3-12E9-44F2-ADF4-F7AEA5750C8C}"/>
              </a:ext>
            </a:extLst>
          </p:cNvPr>
          <p:cNvSpPr>
            <a:spLocks noGrp="1" noRot="1" noMove="1" noResize="1" noEditPoints="1" noAdjustHandles="1" noChangeArrowheads="1" noChangeShapeType="1"/>
          </p:cNvSpPr>
          <p:nvPr>
            <p:ph type="title"/>
          </p:nvPr>
        </p:nvSpPr>
        <p:spPr>
          <a:xfrm>
            <a:off x="1011155" y="295274"/>
            <a:ext cx="11153048" cy="917575"/>
          </a:xfrm>
          <a:effectLst/>
        </p:spPr>
        <p:txBody>
          <a:bodyPr/>
          <a:lstStyle/>
          <a:p>
            <a:r>
              <a:rPr lang="en-US">
                <a:cs typeface="Segoe UI"/>
              </a:rPr>
              <a:t>PnP SPFx Samples</a:t>
            </a:r>
            <a:endParaRPr lang="en-US"/>
          </a:p>
        </p:txBody>
      </p:sp>
      <p:sp>
        <p:nvSpPr>
          <p:cNvPr id="3" name="Text Placeholder 2">
            <a:extLst>
              <a:ext uri="{FF2B5EF4-FFF2-40B4-BE49-F238E27FC236}">
                <a16:creationId xmlns:a16="http://schemas.microsoft.com/office/drawing/2014/main" id="{CBDC9C38-872E-4048-96FE-C321FEF21EC1}"/>
              </a:ext>
            </a:extLst>
          </p:cNvPr>
          <p:cNvSpPr>
            <a:spLocks noGrp="1" noRot="1" noMove="1" noResize="1" noEditPoints="1" noAdjustHandles="1" noChangeArrowheads="1" noChangeShapeType="1"/>
          </p:cNvSpPr>
          <p:nvPr>
            <p:ph type="body" sz="quarter" idx="10"/>
          </p:nvPr>
        </p:nvSpPr>
        <p:spPr>
          <a:xfrm>
            <a:off x="254888" y="1132102"/>
            <a:ext cx="5963349" cy="5545181"/>
          </a:xfrm>
        </p:spPr>
        <p:txBody>
          <a:bodyPr vert="horz" wrap="square" lIns="146304" tIns="91440" rIns="146304" bIns="91440" rtlCol="0" anchor="t">
            <a:noAutofit/>
          </a:bodyPr>
          <a:lstStyle/>
          <a:p>
            <a:pPr lvl="1">
              <a:lnSpc>
                <a:spcPct val="100000"/>
              </a:lnSpc>
              <a:spcBef>
                <a:spcPts val="384"/>
              </a:spcBef>
            </a:pPr>
            <a:r>
              <a:rPr lang="en-US" sz="2400" b="1">
                <a:cs typeface="Segoe UI"/>
                <a:hlinkClick r:id="rId5"/>
              </a:rPr>
              <a:t>https://aka.ms/spfx-extensions</a:t>
            </a:r>
            <a:r>
              <a:rPr lang="en-US" sz="2400" b="1">
                <a:cs typeface="Segoe UI"/>
              </a:rPr>
              <a:t> </a:t>
            </a:r>
          </a:p>
          <a:p>
            <a:pPr marL="285750" indent="-285750">
              <a:buFont typeface="Arial" panose="05000000000000000000" pitchFamily="2" charset="2"/>
              <a:buChar char="•"/>
            </a:pPr>
            <a:r>
              <a:rPr lang="en-US" sz="2400">
                <a:latin typeface="+mn-lt"/>
                <a:ea typeface="+mn-lt"/>
                <a:cs typeface="+mn-lt"/>
              </a:rPr>
              <a:t>Contributions welcome</a:t>
            </a:r>
          </a:p>
          <a:p>
            <a:pPr marL="285750" indent="-285750">
              <a:buFont typeface="Arial" panose="05000000000000000000" pitchFamily="2" charset="2"/>
              <a:buChar char="•"/>
            </a:pPr>
            <a:endParaRPr lang="en-US" sz="2400" b="1">
              <a:cs typeface="Segoe UI"/>
            </a:endParaRPr>
          </a:p>
          <a:p>
            <a:pPr lvl="1">
              <a:lnSpc>
                <a:spcPct val="100000"/>
              </a:lnSpc>
              <a:spcBef>
                <a:spcPts val="384"/>
              </a:spcBef>
            </a:pPr>
            <a:r>
              <a:rPr lang="en-US" sz="2400" b="1">
                <a:cs typeface="Segoe UI"/>
                <a:hlinkClick r:id="rId6"/>
              </a:rPr>
              <a:t>https://aka.ms/spfx-webparts</a:t>
            </a:r>
            <a:r>
              <a:rPr lang="en-US" sz="2400" b="1">
                <a:cs typeface="Segoe UI"/>
              </a:rPr>
              <a:t> </a:t>
            </a:r>
            <a:endParaRPr lang="en-US" sz="2400" b="1">
              <a:ea typeface="+mn-lt"/>
              <a:cs typeface="+mn-lt"/>
            </a:endParaRPr>
          </a:p>
          <a:p>
            <a:pPr marL="285750" indent="-285750">
              <a:buFont typeface="Arial" panose="05000000000000000000" pitchFamily="2" charset="2"/>
              <a:buChar char="•"/>
            </a:pPr>
            <a:r>
              <a:rPr lang="en-US" sz="2400" b="1">
                <a:latin typeface="+mn-lt"/>
                <a:ea typeface="+mn-lt"/>
                <a:cs typeface="+mn-lt"/>
              </a:rPr>
              <a:t>Page Navigator</a:t>
            </a:r>
            <a:br>
              <a:rPr lang="en-US" sz="2400" b="1">
                <a:latin typeface="+mn-lt"/>
                <a:ea typeface="+mn-lt"/>
                <a:cs typeface="+mn-lt"/>
              </a:rPr>
            </a:br>
            <a:r>
              <a:rPr lang="en-US" sz="2400" err="1">
                <a:latin typeface="Segoe UI"/>
                <a:ea typeface="+mn-lt"/>
                <a:cs typeface="+mn-lt"/>
              </a:rPr>
              <a:t>Jasey</a:t>
            </a:r>
            <a:r>
              <a:rPr lang="en-US" sz="2400">
                <a:latin typeface="Segoe UI"/>
                <a:ea typeface="+mn-lt"/>
                <a:cs typeface="+mn-lt"/>
              </a:rPr>
              <a:t> </a:t>
            </a:r>
            <a:r>
              <a:rPr lang="en-US" sz="2400" err="1">
                <a:latin typeface="Segoe UI"/>
                <a:ea typeface="+mn-lt"/>
                <a:cs typeface="+mn-lt"/>
              </a:rPr>
              <a:t>Waegebaert</a:t>
            </a:r>
            <a:r>
              <a:rPr lang="en-US" sz="2400">
                <a:latin typeface="Segoe UI"/>
                <a:ea typeface="+mn-lt"/>
                <a:cs typeface="+mn-lt"/>
              </a:rPr>
              <a:t> </a:t>
            </a:r>
            <a:r>
              <a:rPr lang="en-US" sz="2400">
                <a:solidFill>
                  <a:srgbClr val="1973B9"/>
                </a:solidFill>
                <a:latin typeface="Segoe UI"/>
                <a:ea typeface="+mn-lt"/>
                <a:cs typeface="+mn-lt"/>
              </a:rPr>
              <a:t>|</a:t>
            </a:r>
            <a:r>
              <a:rPr lang="en-US" sz="2400">
                <a:latin typeface="Segoe UI"/>
                <a:ea typeface="+mn-lt"/>
                <a:cs typeface="+mn-lt"/>
              </a:rPr>
              <a:t> </a:t>
            </a:r>
            <a:r>
              <a:rPr lang="en-US" sz="2400" err="1">
                <a:latin typeface="Segoe UI"/>
                <a:ea typeface="+mn-lt"/>
                <a:cs typeface="+mn-lt"/>
              </a:rPr>
              <a:t>Jwaegebaert</a:t>
            </a:r>
            <a:endParaRPr lang="en-US" sz="2400">
              <a:latin typeface="Segoe UI"/>
              <a:ea typeface="+mn-lt"/>
              <a:cs typeface="+mn-lt"/>
            </a:endParaRPr>
          </a:p>
          <a:p>
            <a:pPr marL="285750" indent="-285750">
              <a:buFont typeface="Arial" panose="05000000000000000000" pitchFamily="2" charset="2"/>
              <a:buChar char="•"/>
            </a:pPr>
            <a:r>
              <a:rPr lang="en-US" sz="2400" b="1">
                <a:latin typeface="+mn-lt"/>
                <a:ea typeface="+mn-lt"/>
                <a:cs typeface="+mn-lt"/>
              </a:rPr>
              <a:t>Applications Secrets Expiration</a:t>
            </a:r>
            <a:br>
              <a:rPr lang="en-US" sz="2400" b="1">
                <a:latin typeface="+mn-lt"/>
                <a:ea typeface="+mn-lt"/>
                <a:cs typeface="+mn-lt"/>
              </a:rPr>
            </a:br>
            <a:r>
              <a:rPr lang="en-US" sz="2400" err="1">
                <a:latin typeface="Segoe UI"/>
                <a:ea typeface="+mn-lt"/>
                <a:cs typeface="+mn-lt"/>
              </a:rPr>
              <a:t>Aimery</a:t>
            </a:r>
            <a:r>
              <a:rPr lang="en-US" sz="2400">
                <a:latin typeface="Segoe UI"/>
                <a:ea typeface="+mn-lt"/>
                <a:cs typeface="+mn-lt"/>
              </a:rPr>
              <a:t> Thomas</a:t>
            </a:r>
            <a:r>
              <a:rPr lang="en-US" sz="2400">
                <a:solidFill>
                  <a:srgbClr val="1973B9"/>
                </a:solidFill>
                <a:latin typeface="Segoe UI"/>
                <a:ea typeface="+mn-lt"/>
                <a:cs typeface="+mn-lt"/>
              </a:rPr>
              <a:t>|</a:t>
            </a:r>
            <a:r>
              <a:rPr lang="en-US" sz="2400">
                <a:latin typeface="Segoe UI"/>
                <a:ea typeface="+mn-lt"/>
                <a:cs typeface="+mn-lt"/>
              </a:rPr>
              <a:t> @aimery_thomas</a:t>
            </a:r>
          </a:p>
          <a:p>
            <a:pPr marL="285750" indent="-285750">
              <a:buFont typeface="Arial" panose="05000000000000000000" pitchFamily="2" charset="2"/>
              <a:buChar char="•"/>
            </a:pPr>
            <a:r>
              <a:rPr lang="en-US" sz="2400" b="1">
                <a:latin typeface="+mn-lt"/>
                <a:ea typeface="+mn-lt"/>
                <a:cs typeface="+mn-lt"/>
              </a:rPr>
              <a:t>List Search</a:t>
            </a:r>
            <a:br>
              <a:rPr lang="en-US" sz="2400" b="1">
                <a:latin typeface="+mn-lt"/>
                <a:ea typeface="+mn-lt"/>
                <a:cs typeface="+mn-lt"/>
              </a:rPr>
            </a:br>
            <a:r>
              <a:rPr lang="en-US" sz="2400">
                <a:latin typeface="Segoe UI"/>
                <a:ea typeface="+mn-lt"/>
                <a:cs typeface="+mn-lt"/>
              </a:rPr>
              <a:t>Aaron B.</a:t>
            </a:r>
            <a:r>
              <a:rPr lang="en-US" sz="2400">
                <a:solidFill>
                  <a:srgbClr val="1973B9"/>
                </a:solidFill>
                <a:latin typeface="Segoe UI"/>
                <a:ea typeface="+mn-lt"/>
                <a:cs typeface="+mn-lt"/>
              </a:rPr>
              <a:t>|</a:t>
            </a:r>
            <a:r>
              <a:rPr lang="en-US" sz="2400">
                <a:latin typeface="Segoe UI"/>
                <a:ea typeface="+mn-lt"/>
                <a:cs typeface="+mn-lt"/>
              </a:rPr>
              <a:t> </a:t>
            </a:r>
            <a:r>
              <a:rPr lang="en-US" sz="2400" b="0" i="0">
                <a:solidFill>
                  <a:srgbClr val="57606A"/>
                </a:solidFill>
                <a:effectLst/>
                <a:latin typeface="-apple-system"/>
              </a:rPr>
              <a:t>mackilroy007</a:t>
            </a: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p:txBody>
      </p:sp>
      <p:grpSp>
        <p:nvGrpSpPr>
          <p:cNvPr id="19" name="Group 18">
            <a:extLst>
              <a:ext uri="{FF2B5EF4-FFF2-40B4-BE49-F238E27FC236}">
                <a16:creationId xmlns:a16="http://schemas.microsoft.com/office/drawing/2014/main" id="{1E6DBDF7-8BEC-3818-0D98-EA86F4000C04}"/>
              </a:ext>
            </a:extLst>
          </p:cNvPr>
          <p:cNvGrpSpPr/>
          <p:nvPr/>
        </p:nvGrpSpPr>
        <p:grpSpPr>
          <a:xfrm>
            <a:off x="5025831" y="890923"/>
            <a:ext cx="8446612" cy="5517479"/>
            <a:chOff x="3748747" y="1479228"/>
            <a:chExt cx="8446612" cy="5517479"/>
          </a:xfrm>
          <a:scene3d>
            <a:camera prst="isometricOffAxis2Left"/>
            <a:lightRig rig="threePt" dir="t"/>
          </a:scene3d>
        </p:grpSpPr>
        <p:pic>
          <p:nvPicPr>
            <p:cNvPr id="25" name="Picture 24">
              <a:extLst>
                <a:ext uri="{FF2B5EF4-FFF2-40B4-BE49-F238E27FC236}">
                  <a16:creationId xmlns:a16="http://schemas.microsoft.com/office/drawing/2014/main" id="{4D1A0809-B6E2-DD00-BA76-73F3FDC6A120}"/>
                </a:ext>
              </a:extLst>
            </p:cNvPr>
            <p:cNvPicPr>
              <a:picLocks noChangeAspect="1"/>
            </p:cNvPicPr>
            <p:nvPr/>
          </p:nvPicPr>
          <p:blipFill>
            <a:blip r:embed="rId7"/>
            <a:stretch>
              <a:fillRect/>
            </a:stretch>
          </p:blipFill>
          <p:spPr>
            <a:xfrm>
              <a:off x="3748747" y="2126564"/>
              <a:ext cx="3457273" cy="4102339"/>
            </a:xfrm>
            <a:prstGeom prst="rect">
              <a:avLst/>
            </a:prstGeom>
            <a:noFill/>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D6C46B2F-057E-66C4-E7C9-8FC484827C06}"/>
                </a:ext>
              </a:extLst>
            </p:cNvPr>
            <p:cNvPicPr>
              <a:picLocks noChangeAspect="1"/>
            </p:cNvPicPr>
            <p:nvPr/>
          </p:nvPicPr>
          <p:blipFill>
            <a:blip r:embed="rId8"/>
            <a:srcRect/>
            <a:stretch/>
          </p:blipFill>
          <p:spPr>
            <a:xfrm>
              <a:off x="7340064" y="1479228"/>
              <a:ext cx="4855295" cy="2732171"/>
            </a:xfrm>
            <a:prstGeom prst="rect">
              <a:avLst/>
            </a:prstGeom>
            <a:noFill/>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44E3714E-72E5-3475-1163-F42E34555588}"/>
                </a:ext>
              </a:extLst>
            </p:cNvPr>
            <p:cNvPicPr>
              <a:picLocks noChangeAspect="1"/>
            </p:cNvPicPr>
            <p:nvPr/>
          </p:nvPicPr>
          <p:blipFill>
            <a:blip r:embed="rId9"/>
            <a:srcRect/>
            <a:stretch/>
          </p:blipFill>
          <p:spPr>
            <a:xfrm>
              <a:off x="7299139" y="4439678"/>
              <a:ext cx="4855295" cy="2557029"/>
            </a:xfrm>
            <a:prstGeom prst="rect">
              <a:avLst/>
            </a:prstGeom>
            <a:noFill/>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8309336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213405" cy="5545181"/>
          </a:xfrm>
        </p:spPr>
        <p:txBody>
          <a:bodyPr vert="horz" wrap="square" lIns="146304" tIns="91440" rIns="146304" bIns="91440" rtlCol="0" anchor="t">
            <a:noAutofit/>
          </a:bodyPr>
          <a:lstStyle/>
          <a:p>
            <a:pPr lvl="1"/>
            <a:r>
              <a:rPr lang="en-US" sz="2000" b="1">
                <a:cs typeface="Segoe UI"/>
                <a:hlinkClick r:id="rId3"/>
              </a:rPr>
              <a:t>https://aka.ms/spfx-aces</a:t>
            </a:r>
            <a:r>
              <a:rPr lang="en-US" sz="2000" b="1">
                <a:cs typeface="Segoe UI"/>
              </a:rPr>
              <a:t> </a:t>
            </a:r>
          </a:p>
          <a:p>
            <a:pPr lvl="1"/>
            <a:endParaRPr lang="en-US" sz="2000" b="1">
              <a:ea typeface="+mn-lt"/>
              <a:cs typeface="+mn-lt"/>
            </a:endParaRPr>
          </a:p>
          <a:p>
            <a:endParaRPr lang="en-US" sz="2000">
              <a:latin typeface="+mn-lt"/>
              <a:ea typeface="+mn-lt"/>
              <a:cs typeface="+mn-lt"/>
            </a:endParaRPr>
          </a:p>
          <a:p>
            <a:pPr algn="ctr"/>
            <a:r>
              <a:rPr lang="en-US" sz="2000" b="1">
                <a:solidFill>
                  <a:srgbClr val="0078D4"/>
                </a:solidFill>
                <a:latin typeface="Segoe UI"/>
                <a:ea typeface="+mn-lt"/>
                <a:cs typeface="Segoe UI"/>
              </a:rPr>
              <a:t>*** We Love New Samples ***</a:t>
            </a:r>
          </a:p>
          <a:p>
            <a:endParaRPr lang="en-US" sz="2000" b="1">
              <a:latin typeface="Segoe UI"/>
              <a:cs typeface="Segoe UI"/>
            </a:endParaRPr>
          </a:p>
          <a:p>
            <a:endParaRPr lang="en-US" sz="2000" b="1">
              <a:latin typeface="Segoe UI"/>
              <a:cs typeface="Segoe UI"/>
            </a:endParaRPr>
          </a:p>
          <a:p>
            <a:endParaRPr lang="en-US" sz="2000" b="1">
              <a:latin typeface="Segoe UI"/>
              <a:cs typeface="Segoe UI"/>
            </a:endParaRPr>
          </a:p>
          <a:p>
            <a:pPr algn="ctr"/>
            <a:r>
              <a:rPr lang="en-US" sz="2000" b="1">
                <a:latin typeface="Segoe UI"/>
                <a:cs typeface="Segoe UI"/>
              </a:rPr>
              <a:t>Sharing is Caring Session</a:t>
            </a:r>
          </a:p>
          <a:p>
            <a:pPr algn="ctr"/>
            <a:r>
              <a:rPr lang="en-US" sz="2000" b="1">
                <a:latin typeface="Segoe UI"/>
                <a:cs typeface="Segoe UI"/>
              </a:rPr>
              <a:t>*** Coming Soon ***</a:t>
            </a:r>
          </a:p>
          <a:p>
            <a:endParaRPr lang="en-US" sz="2000" b="1">
              <a:latin typeface="Segoe UI"/>
              <a:cs typeface="Segoe UI"/>
            </a:endParaRPr>
          </a:p>
          <a:p>
            <a:endParaRPr lang="en-US" sz="2000" b="1">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91036" y="1741228"/>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48" name="Picture 47">
            <a:extLst>
              <a:ext uri="{FF2B5EF4-FFF2-40B4-BE49-F238E27FC236}">
                <a16:creationId xmlns:a16="http://schemas.microsoft.com/office/drawing/2014/main" id="{7E92ECD5-91E9-7DE5-29BD-6A7917F84312}"/>
              </a:ext>
            </a:extLst>
          </p:cNvPr>
          <p:cNvPicPr>
            <a:picLocks noChangeAspect="1"/>
          </p:cNvPicPr>
          <p:nvPr/>
        </p:nvPicPr>
        <p:blipFill>
          <a:blip r:embed="rId6"/>
          <a:srcRect/>
          <a:stretch/>
        </p:blipFill>
        <p:spPr>
          <a:xfrm>
            <a:off x="5147232" y="1430844"/>
            <a:ext cx="7525698" cy="4376677"/>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Tree>
    <p:extLst>
      <p:ext uri="{BB962C8B-B14F-4D97-AF65-F5344CB8AC3E}">
        <p14:creationId xmlns:p14="http://schemas.microsoft.com/office/powerpoint/2010/main" val="1544919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July 14</a:t>
            </a:r>
            <a:r>
              <a:rPr lang="en-US" baseline="30000"/>
              <a:t>th</a:t>
            </a:r>
            <a:r>
              <a:rPr lang="en-US"/>
              <a:t>,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Tree>
    <p:extLst>
      <p:ext uri="{BB962C8B-B14F-4D97-AF65-F5344CB8AC3E}">
        <p14:creationId xmlns:p14="http://schemas.microsoft.com/office/powerpoint/2010/main" val="41802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265543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200750" y="1897077"/>
            <a:ext cx="5235725" cy="3792320"/>
          </a:xfrm>
        </p:spPr>
        <p:txBody>
          <a:bodyPr vert="horz" wrap="square" lIns="182880" tIns="146304" rIns="182880" bIns="146304" rtlCol="0" anchor="t">
            <a:noAutofit/>
          </a:bodyPr>
          <a:lstStyle/>
          <a:p>
            <a:pPr marL="351790" indent="-342900">
              <a:buFont typeface="Arial" panose="020B0604020202020204" pitchFamily="34" charset="0"/>
              <a:buChar char="•"/>
            </a:pPr>
            <a:r>
              <a:rPr lang="en-US" b="1" dirty="0">
                <a:latin typeface="Segoe UI Light"/>
                <a:ea typeface="+mj-lt"/>
                <a:cs typeface="+mj-lt"/>
              </a:rPr>
              <a:t>Upgrading SPFx solutions to the latest version using the CLI for Microsoft 365             </a:t>
            </a:r>
            <a:r>
              <a:rPr lang="en-US" dirty="0">
                <a:latin typeface="Segoe UI Light"/>
                <a:ea typeface="+mj-lt"/>
                <a:cs typeface="+mj-lt"/>
              </a:rPr>
              <a:t>– Don Kirkham</a:t>
            </a:r>
          </a:p>
          <a:p>
            <a:pPr marL="8890"/>
            <a:endParaRPr lang="en-US" dirty="0">
              <a:latin typeface="Segoe UI Light"/>
              <a:ea typeface="+mj-lt"/>
              <a:cs typeface="+mj-lt"/>
            </a:endParaRPr>
          </a:p>
          <a:p>
            <a:pPr marL="351790" indent="-342900">
              <a:buFont typeface="Arial" panose="020B0604020202020204" pitchFamily="34" charset="0"/>
              <a:buChar char="•"/>
            </a:pPr>
            <a:r>
              <a:rPr lang="en-US" b="1" dirty="0">
                <a:latin typeface="Segoe UI Light"/>
                <a:ea typeface="+mj-lt"/>
                <a:cs typeface="+mj-lt"/>
              </a:rPr>
              <a:t>Adaptive Card Extensions - Dynamic Announcements                                 </a:t>
            </a:r>
            <a:r>
              <a:rPr lang="en-US" dirty="0">
                <a:latin typeface="Segoe UI Light"/>
                <a:ea typeface="+mj-lt"/>
                <a:cs typeface="+mj-lt"/>
              </a:rPr>
              <a:t>– Siddharth Vaghasia </a:t>
            </a:r>
            <a:br>
              <a:rPr lang="en-US" sz="2400" dirty="0">
                <a:latin typeface="Segoe UI Light"/>
                <a:ea typeface="+mj-lt"/>
                <a:cs typeface="+mj-lt"/>
              </a:rPr>
            </a:br>
            <a:endParaRPr lang="en-US" sz="2400" dirty="0">
              <a:solidFill>
                <a:schemeClr val="tx1"/>
              </a:solidFill>
              <a:latin typeface="Segoe UI Light"/>
              <a:cs typeface="Segoe UI Semibold"/>
            </a:endParaRPr>
          </a:p>
          <a:p>
            <a:pPr marL="8890"/>
            <a:endParaRPr lang="en-US" sz="2200" dirty="0">
              <a:solidFill>
                <a:schemeClr val="tx1"/>
              </a:solidFill>
              <a:latin typeface="Segoe UI Light"/>
              <a:cs typeface="Segoe UI Semibold"/>
            </a:endParaRPr>
          </a:p>
          <a:p>
            <a:pPr marL="351790" indent="-342900">
              <a:buFont typeface="Arial" panose="020B0604020202020204" pitchFamily="34" charset="0"/>
              <a:buChar char="•"/>
            </a:pPr>
            <a:endParaRPr lang="en-US" sz="2200" dirty="0">
              <a:latin typeface="Segoe UI Light"/>
              <a:ea typeface="+mj-lt"/>
              <a:cs typeface="+mj-lt"/>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5983566" y="2118836"/>
            <a:ext cx="1378426" cy="1378426"/>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5983566" y="3954462"/>
            <a:ext cx="1383744" cy="1383744"/>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July 28</a:t>
            </a:r>
            <a:r>
              <a:rPr lang="en-US" sz="2750" b="1" baseline="30000">
                <a:latin typeface="Segoe UI"/>
                <a:cs typeface="Segoe UI Semibold"/>
              </a:rPr>
              <a:t>th</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Semibold"/>
              </a:rPr>
              <a:t>July 21</a:t>
            </a:r>
            <a:r>
              <a:rPr lang="en-US" sz="2000" b="1" baseline="30000">
                <a:latin typeface="Segoe UI"/>
                <a:cs typeface="Segoe UI Semibold"/>
              </a:rPr>
              <a:t>st</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1" y="1088842"/>
            <a:ext cx="4673580" cy="5232202"/>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dirty="0">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dirty="0" err="1">
                <a:solidFill>
                  <a:schemeClr val="bg1"/>
                </a:solidFill>
                <a:latin typeface="Segoe UI Light"/>
                <a:cs typeface="Segoe UI Light"/>
              </a:rPr>
              <a:t>PnPjs</a:t>
            </a:r>
            <a:endParaRPr lang="en-US" sz="1700" dirty="0">
              <a:solidFill>
                <a:schemeClr val="bg1"/>
              </a:solidFill>
              <a:latin typeface="Segoe UI Light"/>
              <a:cs typeface="Segoe UI Light"/>
            </a:endParaRPr>
          </a:p>
          <a:p>
            <a:pPr marL="808990" lvl="1" indent="-342900">
              <a:buFont typeface="Arial" panose="020B0604020202020204" pitchFamily="34" charset="0"/>
              <a:buChar char="•"/>
            </a:pPr>
            <a:r>
              <a:rPr lang="en-US" sz="1700" dirty="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dirty="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dirty="0">
                <a:solidFill>
                  <a:schemeClr val="bg1"/>
                </a:solidFill>
                <a:latin typeface="Segoe UI Light"/>
                <a:cs typeface="Segoe UI Light"/>
              </a:rPr>
              <a:t>Picture time with Together Mode!</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Demos</a:t>
            </a:r>
          </a:p>
          <a:p>
            <a:pPr marL="751840" lvl="1" indent="-285750">
              <a:buFont typeface="Arial"/>
              <a:buChar char="•"/>
            </a:pPr>
            <a:r>
              <a:rPr lang="en-US" sz="1700" b="1" dirty="0">
                <a:solidFill>
                  <a:schemeClr val="bg1"/>
                </a:solidFill>
                <a:latin typeface="Segoe UI Light"/>
                <a:ea typeface="+mn-lt"/>
                <a:cs typeface="+mn-lt"/>
              </a:rPr>
              <a:t>Don Kirkham</a:t>
            </a:r>
            <a:r>
              <a:rPr lang="en-US" sz="1700" dirty="0">
                <a:solidFill>
                  <a:schemeClr val="bg1"/>
                </a:solidFill>
                <a:latin typeface="Segoe UI Light"/>
                <a:ea typeface="+mn-lt"/>
                <a:cs typeface="+mn-lt"/>
              </a:rPr>
              <a:t> – Upgrading SPFx solutions to the latest version using the CLI for Microsoft 365</a:t>
            </a:r>
          </a:p>
          <a:p>
            <a:pPr marL="751840" lvl="1" indent="-285750">
              <a:buFont typeface="Arial"/>
              <a:buChar char="•"/>
            </a:pPr>
            <a:endParaRPr lang="en-US" sz="1700" b="1" dirty="0">
              <a:solidFill>
                <a:schemeClr val="bg1"/>
              </a:solidFill>
              <a:latin typeface="Segoe UI Light"/>
              <a:ea typeface="+mn-lt"/>
              <a:cs typeface="+mn-lt"/>
            </a:endParaRPr>
          </a:p>
          <a:p>
            <a:pPr marL="751840" lvl="1" indent="-285750">
              <a:buFont typeface="Arial"/>
              <a:buChar char="•"/>
            </a:pPr>
            <a:endParaRPr lang="en-US" sz="1700" b="1" dirty="0">
              <a:solidFill>
                <a:schemeClr val="bg1"/>
              </a:solidFill>
              <a:latin typeface="Segoe UI Light"/>
              <a:ea typeface="+mn-lt"/>
              <a:cs typeface="+mn-lt"/>
            </a:endParaRPr>
          </a:p>
          <a:p>
            <a:pPr marL="751840" lvl="1" indent="-285750">
              <a:buFont typeface="Arial"/>
              <a:buChar char="•"/>
            </a:pPr>
            <a:r>
              <a:rPr lang="en-US" sz="1700" b="1" dirty="0">
                <a:solidFill>
                  <a:schemeClr val="bg1"/>
                </a:solidFill>
                <a:latin typeface="Segoe UI Light"/>
                <a:ea typeface="+mn-lt"/>
                <a:cs typeface="+mn-lt"/>
              </a:rPr>
              <a:t>Siddharth Vaghasia</a:t>
            </a:r>
            <a:r>
              <a:rPr lang="en-US" sz="1700" dirty="0">
                <a:solidFill>
                  <a:schemeClr val="bg1"/>
                </a:solidFill>
                <a:latin typeface="Segoe UI Light"/>
                <a:ea typeface="+mn-lt"/>
                <a:cs typeface="+mn-lt"/>
              </a:rPr>
              <a:t> – Adaptive Card Extensions – Dynamic Announcements</a:t>
            </a:r>
            <a:endParaRPr lang="en-US" dirty="0">
              <a:solidFill>
                <a:schemeClr val="bg1"/>
              </a:solidFill>
              <a:latin typeface="Segoe UI Light"/>
              <a:ea typeface="+mn-lt"/>
              <a:cs typeface="+mn-lt"/>
            </a:endParaRPr>
          </a:p>
          <a:p>
            <a:pPr marL="466090" lvl="1"/>
            <a:endParaRPr lang="en-US" sz="1700" dirty="0">
              <a:solidFill>
                <a:schemeClr val="bg1"/>
              </a:solidFill>
              <a:latin typeface="Segoe UI Light"/>
              <a:ea typeface="+mn-lt"/>
              <a:cs typeface="+mn-lt"/>
            </a:endParaRPr>
          </a:p>
          <a:p>
            <a:pPr marL="751840" lvl="1" indent="-285750">
              <a:buFont typeface="Arial,Sans-Serif"/>
              <a:buChar char="•"/>
            </a:pPr>
            <a:endParaRPr lang="en-US" sz="1700" dirty="0">
              <a:solidFill>
                <a:schemeClr val="bg1"/>
              </a:solidFill>
              <a:latin typeface="Segoe UI Light"/>
              <a:ea typeface="+mn-lt"/>
              <a:cs typeface="+mn-lt"/>
            </a:endParaRP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9082652" y="133722"/>
            <a:ext cx="1327726" cy="1387635"/>
          </a:xfrm>
          <a:prstGeom prst="ellipse">
            <a:avLst/>
          </a:prstGeom>
          <a:ln>
            <a:noFill/>
          </a:ln>
          <a:effectLst>
            <a:softEdge rad="112500"/>
          </a:effectLst>
        </p:spPr>
      </p:pic>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l="2159" r="2159"/>
          <a:stretch/>
        </p:blipFill>
        <p:spPr bwMode="auto">
          <a:xfrm>
            <a:off x="10543991" y="147655"/>
            <a:ext cx="1327726" cy="1387635"/>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a:gradFill>
                  <a:gsLst>
                    <a:gs pos="2917">
                      <a:schemeClr val="tx1"/>
                    </a:gs>
                    <a:gs pos="30000">
                      <a:schemeClr val="tx1"/>
                    </a:gs>
                  </a:gsLst>
                  <a:lin ang="5400000" scaled="0"/>
                </a:gradFill>
              </a:rPr>
              <a:t>Microsoft 365 platform (weekly)	</a:t>
            </a:r>
            <a:r>
              <a:rPr lang="en-US" sz="240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a:solidFill>
                  <a:schemeClr val="accent1"/>
                </a:solidFill>
              </a:rPr>
              <a:t> </a:t>
            </a:r>
            <a:endParaRPr lang="en-US" sz="2448">
              <a:solidFill>
                <a:schemeClr val="accent1"/>
              </a:solidFill>
            </a:endParaRP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a:t>
            </a:r>
            <a:r>
              <a:rPr lang="en-US" sz="1600" b="1">
                <a:solidFill>
                  <a:schemeClr val="tx2"/>
                </a:solidFill>
              </a:rPr>
              <a:t>on a summer break </a:t>
            </a:r>
            <a:r>
              <a:rPr lang="en-US" sz="1600">
                <a:solidFill>
                  <a:schemeClr val="tx2"/>
                </a:solidFill>
              </a:rPr>
              <a:t>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endParaRPr lang="en-US" sz="1600">
              <a:solidFill>
                <a:schemeClr val="tx2"/>
              </a:solidFill>
              <a:cs typeface="Segoe UI"/>
            </a:endParaRP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00">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chemeClr val="tx1"/>
                    </a:gs>
                    <a:gs pos="30000">
                      <a:schemeClr val="tx1"/>
                    </a:gs>
                  </a:gsLst>
                  <a:lin ang="5400000" scaled="0"/>
                </a:gradFill>
              </a:rPr>
              <a:t>	</a:t>
            </a:r>
            <a:endParaRPr lang="en-US" sz="2400">
              <a:solidFill>
                <a:srgbClr val="0070C0"/>
              </a:solidFill>
            </a:endParaRPr>
          </a:p>
          <a:p>
            <a:pPr>
              <a:lnSpc>
                <a:spcPct val="90000"/>
              </a:lnSpc>
              <a:spcAft>
                <a:spcPts val="612"/>
              </a:spcAft>
            </a:pPr>
            <a:r>
              <a:rPr lang="en-US" sz="2400">
                <a:gradFill>
                  <a:gsLst>
                    <a:gs pos="2917">
                      <a:schemeClr val="tx1"/>
                    </a:gs>
                    <a:gs pos="30000">
                      <a:schemeClr val="tx1"/>
                    </a:gs>
                  </a:gsLst>
                  <a:lin ang="5400000" scaled="0"/>
                </a:gradFill>
              </a:rPr>
              <a:t>Microsoft identity platform		</a:t>
            </a:r>
            <a:r>
              <a:rPr lang="en-US" sz="240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Office Add-ins			</a:t>
            </a:r>
            <a:r>
              <a:rPr lang="en-US" sz="240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Power Platform			</a:t>
            </a:r>
            <a:r>
              <a:rPr lang="en-US" sz="2400">
                <a:solidFill>
                  <a:srgbClr val="0070C0"/>
                </a:solidFill>
                <a:hlinkClick r:id="rId7"/>
              </a:rPr>
              <a:t>https://aka.ms/PowerPlatformCommunityCall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00">
                <a:gradFill>
                  <a:gsLst>
                    <a:gs pos="2917">
                      <a:schemeClr val="tx1"/>
                    </a:gs>
                    <a:gs pos="30000">
                      <a:schemeClr val="tx1"/>
                    </a:gs>
                  </a:gsLst>
                  <a:lin ang="5400000" scaled="0"/>
                </a:gradFill>
              </a:rPr>
              <a:t>	</a:t>
            </a:r>
            <a:r>
              <a:rPr lang="en-US" sz="2400">
                <a:solidFill>
                  <a:srgbClr val="0070C0"/>
                </a:solidFill>
                <a:hlinkClick r:id="rId8">
                  <a:extLst>
                    <a:ext uri="{A12FA001-AC4F-418D-AE19-62706E023703}">
                      <ahyp:hlinkClr xmlns:ahyp="http://schemas.microsoft.com/office/drawing/2018/hyperlinkcolor" val="tx"/>
                    </a:ext>
                  </a:extLst>
                </a:hlinkClick>
              </a:rPr>
              <a:t>https://aka.ms/m365-dev-sig</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00">
                <a:gradFill>
                  <a:gsLst>
                    <a:gs pos="2917">
                      <a:schemeClr val="tx1"/>
                    </a:gs>
                    <a:gs pos="30000">
                      <a:schemeClr val="tx1"/>
                    </a:gs>
                  </a:gsLst>
                  <a:lin ang="5400000" scaled="0"/>
                </a:gradFill>
              </a:rPr>
              <a:t>	</a:t>
            </a:r>
            <a:r>
              <a:rPr lang="en-US" sz="2400">
                <a:solidFill>
                  <a:srgbClr val="0070C0"/>
                </a:solidFill>
                <a:hlinkClick r:id="rId9">
                  <a:extLst>
                    <a:ext uri="{A12FA001-AC4F-418D-AE19-62706E023703}">
                      <ahyp:hlinkClr xmlns:ahyp="http://schemas.microsoft.com/office/drawing/2018/hyperlinkcolor" val="tx"/>
                    </a:ext>
                  </a:extLst>
                </a:hlinkClick>
              </a:rPr>
              <a:t>https://aka.ms/spfx-call</a:t>
            </a:r>
            <a:r>
              <a:rPr lang="en-US" sz="2400">
                <a:solidFill>
                  <a:srgbClr val="0070C0"/>
                </a:solidFill>
              </a:rPr>
              <a:t> </a:t>
            </a:r>
            <a:endParaRPr lang="en-US" sz="240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585089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dirty="0">
                <a:latin typeface="Segoe UI Semibold"/>
                <a:cs typeface="Segoe UI Semibold"/>
              </a:rPr>
              <a:t>Upcoming Sessions:</a:t>
            </a:r>
            <a:endParaRPr lang="en-US" sz="1700" dirty="0">
              <a:cs typeface="Segoe UI"/>
            </a:endParaRPr>
          </a:p>
          <a:p>
            <a:pPr marL="285750" indent="-285750">
              <a:lnSpc>
                <a:spcPct val="150000"/>
              </a:lnSpc>
              <a:buFont typeface="Arial,Sans-Serif"/>
              <a:buChar char="•"/>
            </a:pPr>
            <a:r>
              <a:rPr lang="en-US" sz="1500" b="1" dirty="0">
                <a:solidFill>
                  <a:srgbClr val="1973B9"/>
                </a:solidFill>
                <a:latin typeface="Segoe UI Semibold"/>
                <a:cs typeface="Segoe UI Semibold"/>
              </a:rPr>
              <a:t>First-time contributor</a:t>
            </a: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Writing for the Web</a:t>
            </a:r>
            <a:endParaRPr lang="en-US" sz="1500" dirty="0">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cs typeface="Segoe UI Semibold"/>
              </a:rPr>
              <a:t>Community docs</a:t>
            </a:r>
          </a:p>
          <a:p>
            <a:pPr marL="285750" indent="-285750">
              <a:lnSpc>
                <a:spcPct val="150000"/>
              </a:lnSpc>
              <a:buFont typeface="Arial,Sans-Serif"/>
              <a:buChar char="•"/>
            </a:pPr>
            <a:r>
              <a:rPr lang="en-US" sz="1500" b="1" dirty="0">
                <a:solidFill>
                  <a:srgbClr val="1973B9"/>
                </a:solidFill>
                <a:latin typeface="Segoe UI Semibold"/>
                <a:cs typeface="Segoe UI Semibold"/>
              </a:rPr>
              <a:t>Using PnP SPFx samples w/ NVM</a:t>
            </a:r>
            <a:endParaRPr lang="en-US" sz="1500" dirty="0">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SPFx developer workstation setup</a:t>
            </a:r>
            <a:endParaRPr lang="en-US" sz="1500" dirty="0">
              <a:solidFill>
                <a:srgbClr val="2F2F2F"/>
              </a:solidFill>
              <a:latin typeface="Segoe UI"/>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Segoe UI Black"/>
                <a:cs typeface="Segoe UI Semibold"/>
              </a:rPr>
              <a:t>More than code with VS Code</a:t>
            </a:r>
            <a:endParaRPr lang="en-US" sz="1500" b="1" dirty="0">
              <a:solidFill>
                <a:srgbClr val="1973B9"/>
              </a:solidFill>
              <a:latin typeface="Segoe UI Semibold"/>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First-time presenter</a:t>
            </a:r>
            <a:endParaRPr lang="en-US" sz="1500" dirty="0">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M365 Maturity Model Practitioners </a:t>
            </a:r>
          </a:p>
          <a:p>
            <a:pPr>
              <a:lnSpc>
                <a:spcPct val="150000"/>
              </a:lnSpc>
            </a:pPr>
            <a:endParaRPr lang="en-US" sz="1500" dirty="0">
              <a:solidFill>
                <a:srgbClr val="1973B9"/>
              </a:solidFill>
              <a:latin typeface="Segoe UI Black"/>
              <a:ea typeface="Segoe UI Black"/>
              <a:cs typeface="Segoe UI Semibold"/>
            </a:endParaRPr>
          </a:p>
          <a:p>
            <a:pPr>
              <a:lnSpc>
                <a:spcPct val="150000"/>
              </a:lnSpc>
            </a:pPr>
            <a:endParaRPr lang="en-US" sz="1500" dirty="0">
              <a:solidFill>
                <a:srgbClr val="1973B9"/>
              </a:solidFill>
              <a:latin typeface="Segoe UI Black"/>
              <a:ea typeface="Segoe UI Black"/>
              <a:cs typeface="Segoe UI Semibold"/>
            </a:endParaRPr>
          </a:p>
          <a:p>
            <a:pPr marL="285750" indent="-285750">
              <a:lnSpc>
                <a:spcPct val="150000"/>
              </a:lnSpc>
              <a:buFont typeface="Arial,Sans-Serif"/>
              <a:buChar char="•"/>
            </a:pPr>
            <a:r>
              <a:rPr lang="en-US" sz="1500" dirty="0">
                <a:solidFill>
                  <a:srgbClr val="1973B9"/>
                </a:solidFill>
                <a:latin typeface="Segoe UI Black"/>
                <a:ea typeface="Segoe UI Black"/>
                <a:cs typeface="Segoe UI Semibold"/>
              </a:rPr>
              <a:t>Power Platform Samples Contributor</a:t>
            </a:r>
            <a:endParaRPr lang="en-US" sz="1500" dirty="0">
              <a:ea typeface="+mn-lt"/>
              <a:cs typeface="+mn-lt"/>
            </a:endParaRPr>
          </a:p>
          <a:p>
            <a:pPr>
              <a:lnSpc>
                <a:spcPct val="150000"/>
              </a:lnSpc>
            </a:pPr>
            <a:endParaRPr lang="en-US" sz="1500" b="1" dirty="0">
              <a:solidFill>
                <a:schemeClr val="accent3"/>
              </a:solidFill>
              <a:latin typeface="Segoe UI Semibold"/>
              <a:cs typeface="Segoe UI Semibold"/>
            </a:endParaRPr>
          </a:p>
          <a:p>
            <a:pPr marL="285750" indent="-285750">
              <a:lnSpc>
                <a:spcPct val="150000"/>
              </a:lnSpc>
              <a:buFont typeface="Arial,Sans-Serif"/>
              <a:buChar char="•"/>
            </a:pPr>
            <a:endParaRPr lang="en-US" sz="1500" b="1" dirty="0">
              <a:solidFill>
                <a:schemeClr val="accent3"/>
              </a:solidFill>
              <a:latin typeface="Segoe UI Semibold"/>
              <a:ea typeface="+mn-lt"/>
              <a:cs typeface="Segoe UI Semibold"/>
            </a:endParaRPr>
          </a:p>
          <a:p>
            <a:pPr marL="285750" indent="-285750">
              <a:lnSpc>
                <a:spcPct val="150000"/>
              </a:lnSpc>
              <a:buFont typeface="Arial"/>
              <a:buChar char="•"/>
            </a:pPr>
            <a:endParaRPr lang="en-US" sz="1500" b="1" dirty="0">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dirty="0">
              <a:solidFill>
                <a:schemeClr val="accent3"/>
              </a:solidFill>
              <a:latin typeface="Segoe UI Semibold"/>
              <a:ea typeface="+mn-lt"/>
              <a:cs typeface="Segoe UI Semibold"/>
            </a:endParaRPr>
          </a:p>
          <a:p>
            <a:pPr marL="466090" lvl="1">
              <a:lnSpc>
                <a:spcPct val="150000"/>
              </a:lnSpc>
            </a:pPr>
            <a:endParaRPr lang="en-US" sz="1500" b="1" dirty="0">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
        <p:nvSpPr>
          <p:cNvPr id="4" name="Rectangle 3">
            <a:extLst>
              <a:ext uri="{FF2B5EF4-FFF2-40B4-BE49-F238E27FC236}">
                <a16:creationId xmlns:a16="http://schemas.microsoft.com/office/drawing/2014/main" id="{3CDF55D0-D6B5-1937-F179-520E5A479F43}"/>
              </a:ext>
            </a:extLst>
          </p:cNvPr>
          <p:cNvSpPr/>
          <p:nvPr/>
        </p:nvSpPr>
        <p:spPr bwMode="auto">
          <a:xfrm rot="1171682">
            <a:off x="3861385" y="5345657"/>
            <a:ext cx="2131097" cy="457349"/>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dirty="0">
                <a:gradFill>
                  <a:gsLst>
                    <a:gs pos="0">
                      <a:srgbClr val="FFFFFF"/>
                    </a:gs>
                    <a:gs pos="100000">
                      <a:srgbClr val="FFFFFF"/>
                    </a:gs>
                  </a:gsLst>
                  <a:lin ang="5400000" scaled="0"/>
                </a:gradFill>
                <a:latin typeface="Segoe UI Black"/>
                <a:cs typeface="Segoe UI"/>
              </a:rPr>
              <a:t>NEXT WEEK!!!</a:t>
            </a:r>
            <a:endParaRPr lang="en-US" dirty="0"/>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TotalTime>
  <Words>2584</Words>
  <Application>Microsoft Office PowerPoint</Application>
  <PresentationFormat>Custom</PresentationFormat>
  <Paragraphs>336</Paragraphs>
  <Slides>23</Slides>
  <Notes>23</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23</vt:i4>
      </vt:variant>
    </vt:vector>
  </HeadingPairs>
  <TitlesOfParts>
    <vt:vector size="41" baseType="lpstr">
      <vt:lpstr>Apple Color Emoji</vt:lpstr>
      <vt:lpstr>-apple-system</vt:lpstr>
      <vt:lpstr>Arial</vt:lpstr>
      <vt:lpstr>Arial,Sans-Serif</vt:lpstr>
      <vt:lpstr>Calibri</vt:lpstr>
      <vt:lpstr>Consolas</vt:lpstr>
      <vt:lpstr>Corbel</vt:lpstr>
      <vt:lpstr>Fira Code</vt:lpstr>
      <vt:lpstr>Segoe UI</vt:lpstr>
      <vt:lpstr>Segoe UI Black</vt:lpstr>
      <vt:lpstr>Segoe UI Light</vt:lpstr>
      <vt:lpstr>Segoe UI Semibold</vt:lpstr>
      <vt:lpstr>Segoe UI Semilight</vt:lpstr>
      <vt:lpstr>Segoeui</vt:lpstr>
      <vt:lpstr>Wingdings</vt:lpstr>
      <vt:lpstr>Office 365 PPT Template - 2017</vt:lpstr>
      <vt:lpstr>Digital Blue Tunnel 16x9</vt:lpstr>
      <vt:lpstr>Office 365 PPT Template - 2017</vt:lpstr>
      <vt:lpstr>Viva Connections &amp;  SharePoint Framework  Bi-weekly sync</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Samples</vt:lpstr>
      <vt:lpstr>PnP SPFx ACEs</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2</cp:revision>
  <dcterms:modified xsi:type="dcterms:W3CDTF">2022-07-14T19:35:04Z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